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63" r:id="rId3"/>
    <p:sldId id="364" r:id="rId4"/>
    <p:sldId id="259" r:id="rId5"/>
    <p:sldId id="260" r:id="rId6"/>
    <p:sldId id="261" r:id="rId7"/>
    <p:sldId id="324" r:id="rId8"/>
    <p:sldId id="361" r:id="rId9"/>
    <p:sldId id="360" r:id="rId10"/>
    <p:sldId id="326" r:id="rId11"/>
    <p:sldId id="327" r:id="rId12"/>
    <p:sldId id="328" r:id="rId13"/>
    <p:sldId id="329" r:id="rId14"/>
    <p:sldId id="345" r:id="rId15"/>
    <p:sldId id="284" r:id="rId16"/>
    <p:sldId id="343" r:id="rId17"/>
    <p:sldId id="330" r:id="rId18"/>
    <p:sldId id="331" r:id="rId19"/>
    <p:sldId id="270" r:id="rId20"/>
    <p:sldId id="332" r:id="rId21"/>
    <p:sldId id="333" r:id="rId22"/>
    <p:sldId id="303" r:id="rId23"/>
    <p:sldId id="300" r:id="rId24"/>
    <p:sldId id="336" r:id="rId25"/>
    <p:sldId id="317" r:id="rId26"/>
    <p:sldId id="313" r:id="rId27"/>
    <p:sldId id="337" r:id="rId28"/>
    <p:sldId id="338" r:id="rId29"/>
    <p:sldId id="280" r:id="rId30"/>
    <p:sldId id="362" r:id="rId31"/>
    <p:sldId id="348" r:id="rId32"/>
    <p:sldId id="349" r:id="rId33"/>
    <p:sldId id="357" r:id="rId34"/>
    <p:sldId id="365" r:id="rId35"/>
    <p:sldId id="366" r:id="rId36"/>
    <p:sldId id="358" r:id="rId37"/>
    <p:sldId id="359" r:id="rId38"/>
    <p:sldId id="356" r:id="rId39"/>
    <p:sldId id="339" r:id="rId40"/>
    <p:sldId id="309" r:id="rId41"/>
    <p:sldId id="294" r:id="rId42"/>
    <p:sldId id="288" r:id="rId43"/>
    <p:sldId id="289" r:id="rId44"/>
    <p:sldId id="291" r:id="rId45"/>
    <p:sldId id="293" r:id="rId46"/>
    <p:sldId id="286" r:id="rId47"/>
    <p:sldId id="29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05EEDC-321A-601B-6195-D86DC0B062BF}" name="Kevin Golembiewski" initials="KG" userId="ab262ee0044f4ed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47DBC9-D4FB-40E3-BEA9-59B11DA92C7F}" v="18" dt="2022-05-16T15:28:27.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25" autoAdjust="0"/>
    <p:restoredTop sz="94968" autoAdjust="0"/>
  </p:normalViewPr>
  <p:slideViewPr>
    <p:cSldViewPr snapToGrid="0">
      <p:cViewPr varScale="1">
        <p:scale>
          <a:sx n="79" d="100"/>
          <a:sy n="79" d="100"/>
        </p:scale>
        <p:origin x="403" y="77"/>
      </p:cViewPr>
      <p:guideLst/>
    </p:cSldViewPr>
  </p:slideViewPr>
  <p:outlineViewPr>
    <p:cViewPr>
      <p:scale>
        <a:sx n="33" d="100"/>
        <a:sy n="33" d="100"/>
      </p:scale>
      <p:origin x="0" y="-5298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Casebonne" userId="fc17ed03-54f1-4f92-ae97-a54058eba7be" providerId="ADAL" clId="{9A47DBC9-D4FB-40E3-BEA9-59B11DA92C7F}"/>
    <pc:docChg chg="undo redo custSel modSld">
      <pc:chgData name="Keith Casebonne" userId="fc17ed03-54f1-4f92-ae97-a54058eba7be" providerId="ADAL" clId="{9A47DBC9-D4FB-40E3-BEA9-59B11DA92C7F}" dt="2022-05-16T15:28:27.421" v="176" actId="27636"/>
      <pc:docMkLst>
        <pc:docMk/>
      </pc:docMkLst>
      <pc:sldChg chg="modSp mod">
        <pc:chgData name="Keith Casebonne" userId="fc17ed03-54f1-4f92-ae97-a54058eba7be" providerId="ADAL" clId="{9A47DBC9-D4FB-40E3-BEA9-59B11DA92C7F}" dt="2022-05-16T15:25:50.173" v="111" actId="403"/>
        <pc:sldMkLst>
          <pc:docMk/>
          <pc:sldMk cId="256698451" sldId="256"/>
        </pc:sldMkLst>
        <pc:spChg chg="mod">
          <ac:chgData name="Keith Casebonne" userId="fc17ed03-54f1-4f92-ae97-a54058eba7be" providerId="ADAL" clId="{9A47DBC9-D4FB-40E3-BEA9-59B11DA92C7F}" dt="2022-05-16T15:25:50.173" v="111" actId="403"/>
          <ac:spMkLst>
            <pc:docMk/>
            <pc:sldMk cId="256698451" sldId="256"/>
            <ac:spMk id="2" creationId="{E2288A02-87ED-454C-9073-FE2DEA0D52F0}"/>
          </ac:spMkLst>
        </pc:spChg>
      </pc:sldChg>
      <pc:sldChg chg="modSp mod">
        <pc:chgData name="Keith Casebonne" userId="fc17ed03-54f1-4f92-ae97-a54058eba7be" providerId="ADAL" clId="{9A47DBC9-D4FB-40E3-BEA9-59B11DA92C7F}" dt="2022-05-16T15:22:55.655" v="0" actId="13244"/>
        <pc:sldMkLst>
          <pc:docMk/>
          <pc:sldMk cId="3060981461" sldId="261"/>
        </pc:sldMkLst>
        <pc:picChg chg="ord">
          <ac:chgData name="Keith Casebonne" userId="fc17ed03-54f1-4f92-ae97-a54058eba7be" providerId="ADAL" clId="{9A47DBC9-D4FB-40E3-BEA9-59B11DA92C7F}" dt="2022-05-16T15:22:55.655" v="0" actId="13244"/>
          <ac:picMkLst>
            <pc:docMk/>
            <pc:sldMk cId="3060981461" sldId="261"/>
            <ac:picMk id="3" creationId="{018B48B1-D8BD-49E2-BC9D-B74435D75B47}"/>
          </ac:picMkLst>
        </pc:picChg>
      </pc:sldChg>
      <pc:sldChg chg="modSp mod">
        <pc:chgData name="Keith Casebonne" userId="fc17ed03-54f1-4f92-ae97-a54058eba7be" providerId="ADAL" clId="{9A47DBC9-D4FB-40E3-BEA9-59B11DA92C7F}" dt="2022-05-16T15:23:56.585" v="51" actId="20577"/>
        <pc:sldMkLst>
          <pc:docMk/>
          <pc:sldMk cId="0" sldId="280"/>
        </pc:sldMkLst>
        <pc:spChg chg="mod">
          <ac:chgData name="Keith Casebonne" userId="fc17ed03-54f1-4f92-ae97-a54058eba7be" providerId="ADAL" clId="{9A47DBC9-D4FB-40E3-BEA9-59B11DA92C7F}" dt="2022-05-16T15:23:56.585" v="51" actId="20577"/>
          <ac:spMkLst>
            <pc:docMk/>
            <pc:sldMk cId="0" sldId="280"/>
            <ac:spMk id="7" creationId="{00000000-0000-0000-0000-000000000000}"/>
          </ac:spMkLst>
        </pc:spChg>
      </pc:sldChg>
      <pc:sldChg chg="delSp modSp mod">
        <pc:chgData name="Keith Casebonne" userId="fc17ed03-54f1-4f92-ae97-a54058eba7be" providerId="ADAL" clId="{9A47DBC9-D4FB-40E3-BEA9-59B11DA92C7F}" dt="2022-05-16T15:25:32.227" v="108" actId="478"/>
        <pc:sldMkLst>
          <pc:docMk/>
          <pc:sldMk cId="1130940828" sldId="286"/>
        </pc:sldMkLst>
        <pc:spChg chg="del mod">
          <ac:chgData name="Keith Casebonne" userId="fc17ed03-54f1-4f92-ae97-a54058eba7be" providerId="ADAL" clId="{9A47DBC9-D4FB-40E3-BEA9-59B11DA92C7F}" dt="2022-05-16T15:25:32.227" v="108" actId="478"/>
          <ac:spMkLst>
            <pc:docMk/>
            <pc:sldMk cId="1130940828" sldId="286"/>
            <ac:spMk id="4" creationId="{384B75B2-3698-420F-ABE8-E3F6559B59E4}"/>
          </ac:spMkLst>
        </pc:spChg>
        <pc:spChg chg="mod">
          <ac:chgData name="Keith Casebonne" userId="fc17ed03-54f1-4f92-ae97-a54058eba7be" providerId="ADAL" clId="{9A47DBC9-D4FB-40E3-BEA9-59B11DA92C7F}" dt="2022-05-16T15:25:22.815" v="107" actId="33553"/>
          <ac:spMkLst>
            <pc:docMk/>
            <pc:sldMk cId="1130940828" sldId="286"/>
            <ac:spMk id="5" creationId="{820EAA3C-6DB2-4FAB-ACFD-8AECAC17A207}"/>
          </ac:spMkLst>
        </pc:spChg>
      </pc:sldChg>
      <pc:sldChg chg="modSp mod">
        <pc:chgData name="Keith Casebonne" userId="fc17ed03-54f1-4f92-ae97-a54058eba7be" providerId="ADAL" clId="{9A47DBC9-D4FB-40E3-BEA9-59B11DA92C7F}" dt="2022-05-16T15:25:00.464" v="97" actId="20577"/>
        <pc:sldMkLst>
          <pc:docMk/>
          <pc:sldMk cId="0" sldId="291"/>
        </pc:sldMkLst>
        <pc:spChg chg="mod">
          <ac:chgData name="Keith Casebonne" userId="fc17ed03-54f1-4f92-ae97-a54058eba7be" providerId="ADAL" clId="{9A47DBC9-D4FB-40E3-BEA9-59B11DA92C7F}" dt="2022-05-16T15:25:00.464" v="97" actId="20577"/>
          <ac:spMkLst>
            <pc:docMk/>
            <pc:sldMk cId="0" sldId="291"/>
            <ac:spMk id="2" creationId="{00000000-0000-0000-0000-000000000000}"/>
          </ac:spMkLst>
        </pc:spChg>
      </pc:sldChg>
      <pc:sldChg chg="modSp mod">
        <pc:chgData name="Keith Casebonne" userId="fc17ed03-54f1-4f92-ae97-a54058eba7be" providerId="ADAL" clId="{9A47DBC9-D4FB-40E3-BEA9-59B11DA92C7F}" dt="2022-05-16T15:25:04.725" v="106" actId="20577"/>
        <pc:sldMkLst>
          <pc:docMk/>
          <pc:sldMk cId="0" sldId="293"/>
        </pc:sldMkLst>
        <pc:spChg chg="mod">
          <ac:chgData name="Keith Casebonne" userId="fc17ed03-54f1-4f92-ae97-a54058eba7be" providerId="ADAL" clId="{9A47DBC9-D4FB-40E3-BEA9-59B11DA92C7F}" dt="2022-05-16T15:25:04.725" v="106" actId="20577"/>
          <ac:spMkLst>
            <pc:docMk/>
            <pc:sldMk cId="0" sldId="293"/>
            <ac:spMk id="2" creationId="{00000000-0000-0000-0000-000000000000}"/>
          </ac:spMkLst>
        </pc:spChg>
      </pc:sldChg>
      <pc:sldChg chg="addSp delSp modSp mod">
        <pc:chgData name="Keith Casebonne" userId="fc17ed03-54f1-4f92-ae97-a54058eba7be" providerId="ADAL" clId="{9A47DBC9-D4FB-40E3-BEA9-59B11DA92C7F}" dt="2022-05-16T15:27:58.734" v="168" actId="20577"/>
        <pc:sldMkLst>
          <pc:docMk/>
          <pc:sldMk cId="1076053573" sldId="317"/>
        </pc:sldMkLst>
        <pc:spChg chg="mod">
          <ac:chgData name="Keith Casebonne" userId="fc17ed03-54f1-4f92-ae97-a54058eba7be" providerId="ADAL" clId="{9A47DBC9-D4FB-40E3-BEA9-59B11DA92C7F}" dt="2022-05-16T15:27:58.734" v="168" actId="20577"/>
          <ac:spMkLst>
            <pc:docMk/>
            <pc:sldMk cId="1076053573" sldId="317"/>
            <ac:spMk id="2" creationId="{00000000-0000-0000-0000-000000000000}"/>
          </ac:spMkLst>
        </pc:spChg>
        <pc:spChg chg="mod">
          <ac:chgData name="Keith Casebonne" userId="fc17ed03-54f1-4f92-ae97-a54058eba7be" providerId="ADAL" clId="{9A47DBC9-D4FB-40E3-BEA9-59B11DA92C7F}" dt="2022-05-16T15:27:38.496" v="141"/>
          <ac:spMkLst>
            <pc:docMk/>
            <pc:sldMk cId="1076053573" sldId="317"/>
            <ac:spMk id="3" creationId="{00000000-0000-0000-0000-000000000000}"/>
          </ac:spMkLst>
        </pc:spChg>
        <pc:spChg chg="mod">
          <ac:chgData name="Keith Casebonne" userId="fc17ed03-54f1-4f92-ae97-a54058eba7be" providerId="ADAL" clId="{9A47DBC9-D4FB-40E3-BEA9-59B11DA92C7F}" dt="2022-05-16T15:27:38.496" v="141"/>
          <ac:spMkLst>
            <pc:docMk/>
            <pc:sldMk cId="1076053573" sldId="317"/>
            <ac:spMk id="4" creationId="{93318233-41E3-4C33-A6BD-624418237FE5}"/>
          </ac:spMkLst>
        </pc:spChg>
        <pc:spChg chg="add del mod">
          <ac:chgData name="Keith Casebonne" userId="fc17ed03-54f1-4f92-ae97-a54058eba7be" providerId="ADAL" clId="{9A47DBC9-D4FB-40E3-BEA9-59B11DA92C7F}" dt="2022-05-16T15:27:38.496" v="141"/>
          <ac:spMkLst>
            <pc:docMk/>
            <pc:sldMk cId="1076053573" sldId="317"/>
            <ac:spMk id="5" creationId="{127BDCEA-E027-9C52-25C7-CCD71CBA7FD8}"/>
          </ac:spMkLst>
        </pc:spChg>
        <pc:spChg chg="add del mod">
          <ac:chgData name="Keith Casebonne" userId="fc17ed03-54f1-4f92-ae97-a54058eba7be" providerId="ADAL" clId="{9A47DBC9-D4FB-40E3-BEA9-59B11DA92C7F}" dt="2022-05-16T15:27:38.496" v="141"/>
          <ac:spMkLst>
            <pc:docMk/>
            <pc:sldMk cId="1076053573" sldId="317"/>
            <ac:spMk id="6" creationId="{559E6342-4F1C-CECB-E269-2EFCE724B29B}"/>
          </ac:spMkLst>
        </pc:spChg>
        <pc:spChg chg="add del mod">
          <ac:chgData name="Keith Casebonne" userId="fc17ed03-54f1-4f92-ae97-a54058eba7be" providerId="ADAL" clId="{9A47DBC9-D4FB-40E3-BEA9-59B11DA92C7F}" dt="2022-05-16T15:27:38.496" v="141"/>
          <ac:spMkLst>
            <pc:docMk/>
            <pc:sldMk cId="1076053573" sldId="317"/>
            <ac:spMk id="7" creationId="{3C890DD4-B7C7-6A26-71D3-D381BAF8FECC}"/>
          </ac:spMkLst>
        </pc:spChg>
      </pc:sldChg>
      <pc:sldChg chg="addSp delSp modSp mod">
        <pc:chgData name="Keith Casebonne" userId="fc17ed03-54f1-4f92-ae97-a54058eba7be" providerId="ADAL" clId="{9A47DBC9-D4FB-40E3-BEA9-59B11DA92C7F}" dt="2022-05-16T15:26:09.776" v="120" actId="403"/>
        <pc:sldMkLst>
          <pc:docMk/>
          <pc:sldMk cId="0" sldId="324"/>
        </pc:sldMkLst>
        <pc:spChg chg="mod">
          <ac:chgData name="Keith Casebonne" userId="fc17ed03-54f1-4f92-ae97-a54058eba7be" providerId="ADAL" clId="{9A47DBC9-D4FB-40E3-BEA9-59B11DA92C7F}" dt="2022-05-16T15:26:05.727" v="117" actId="27636"/>
          <ac:spMkLst>
            <pc:docMk/>
            <pc:sldMk cId="0" sldId="324"/>
            <ac:spMk id="2" creationId="{00000000-0000-0000-0000-000000000000}"/>
          </ac:spMkLst>
        </pc:spChg>
        <pc:spChg chg="mod">
          <ac:chgData name="Keith Casebonne" userId="fc17ed03-54f1-4f92-ae97-a54058eba7be" providerId="ADAL" clId="{9A47DBC9-D4FB-40E3-BEA9-59B11DA92C7F}" dt="2022-05-16T15:26:09.776" v="120" actId="403"/>
          <ac:spMkLst>
            <pc:docMk/>
            <pc:sldMk cId="0" sldId="324"/>
            <ac:spMk id="3" creationId="{00000000-0000-0000-0000-000000000000}"/>
          </ac:spMkLst>
        </pc:spChg>
        <pc:spChg chg="mod">
          <ac:chgData name="Keith Casebonne" userId="fc17ed03-54f1-4f92-ae97-a54058eba7be" providerId="ADAL" clId="{9A47DBC9-D4FB-40E3-BEA9-59B11DA92C7F}" dt="2022-05-16T15:26:05.701" v="116"/>
          <ac:spMkLst>
            <pc:docMk/>
            <pc:sldMk cId="0" sldId="324"/>
            <ac:spMk id="4" creationId="{AA6C939E-E95A-42F1-B565-9A66EE5D9C7C}"/>
          </ac:spMkLst>
        </pc:spChg>
        <pc:spChg chg="add del mod">
          <ac:chgData name="Keith Casebonne" userId="fc17ed03-54f1-4f92-ae97-a54058eba7be" providerId="ADAL" clId="{9A47DBC9-D4FB-40E3-BEA9-59B11DA92C7F}" dt="2022-05-16T15:26:03.599" v="115"/>
          <ac:spMkLst>
            <pc:docMk/>
            <pc:sldMk cId="0" sldId="324"/>
            <ac:spMk id="5" creationId="{1F9257AE-EFE2-8E82-8EDF-CBEE138B632E}"/>
          </ac:spMkLst>
        </pc:spChg>
        <pc:spChg chg="add del mod">
          <ac:chgData name="Keith Casebonne" userId="fc17ed03-54f1-4f92-ae97-a54058eba7be" providerId="ADAL" clId="{9A47DBC9-D4FB-40E3-BEA9-59B11DA92C7F}" dt="2022-05-16T15:26:03.599" v="115"/>
          <ac:spMkLst>
            <pc:docMk/>
            <pc:sldMk cId="0" sldId="324"/>
            <ac:spMk id="6" creationId="{7E7701A0-AABC-DA7B-3DC4-0243EB375F23}"/>
          </ac:spMkLst>
        </pc:spChg>
        <pc:spChg chg="add del mod">
          <ac:chgData name="Keith Casebonne" userId="fc17ed03-54f1-4f92-ae97-a54058eba7be" providerId="ADAL" clId="{9A47DBC9-D4FB-40E3-BEA9-59B11DA92C7F}" dt="2022-05-16T15:26:03.599" v="115"/>
          <ac:spMkLst>
            <pc:docMk/>
            <pc:sldMk cId="0" sldId="324"/>
            <ac:spMk id="7" creationId="{545A89E6-ED53-53B7-B6FD-BD5C07F6DD0B}"/>
          </ac:spMkLst>
        </pc:spChg>
        <pc:spChg chg="add del mod">
          <ac:chgData name="Keith Casebonne" userId="fc17ed03-54f1-4f92-ae97-a54058eba7be" providerId="ADAL" clId="{9A47DBC9-D4FB-40E3-BEA9-59B11DA92C7F}" dt="2022-05-16T15:26:05.701" v="116"/>
          <ac:spMkLst>
            <pc:docMk/>
            <pc:sldMk cId="0" sldId="324"/>
            <ac:spMk id="8" creationId="{F8745CF0-EA94-C0BF-1885-23F5B5551106}"/>
          </ac:spMkLst>
        </pc:spChg>
        <pc:spChg chg="add del mod">
          <ac:chgData name="Keith Casebonne" userId="fc17ed03-54f1-4f92-ae97-a54058eba7be" providerId="ADAL" clId="{9A47DBC9-D4FB-40E3-BEA9-59B11DA92C7F}" dt="2022-05-16T15:26:05.701" v="116"/>
          <ac:spMkLst>
            <pc:docMk/>
            <pc:sldMk cId="0" sldId="324"/>
            <ac:spMk id="9" creationId="{087193A7-0CD0-E687-2353-6A764AD4366D}"/>
          </ac:spMkLst>
        </pc:spChg>
        <pc:spChg chg="add del mod">
          <ac:chgData name="Keith Casebonne" userId="fc17ed03-54f1-4f92-ae97-a54058eba7be" providerId="ADAL" clId="{9A47DBC9-D4FB-40E3-BEA9-59B11DA92C7F}" dt="2022-05-16T15:26:05.701" v="116"/>
          <ac:spMkLst>
            <pc:docMk/>
            <pc:sldMk cId="0" sldId="324"/>
            <ac:spMk id="10" creationId="{C44567A3-040C-25D7-7EA2-88B221723CFC}"/>
          </ac:spMkLst>
        </pc:spChg>
      </pc:sldChg>
      <pc:sldChg chg="addSp delSp modSp">
        <pc:chgData name="Keith Casebonne" userId="fc17ed03-54f1-4f92-ae97-a54058eba7be" providerId="ADAL" clId="{9A47DBC9-D4FB-40E3-BEA9-59B11DA92C7F}" dt="2022-05-16T15:26:32.726" v="123"/>
        <pc:sldMkLst>
          <pc:docMk/>
          <pc:sldMk cId="0" sldId="328"/>
        </pc:sldMkLst>
        <pc:spChg chg="mod">
          <ac:chgData name="Keith Casebonne" userId="fc17ed03-54f1-4f92-ae97-a54058eba7be" providerId="ADAL" clId="{9A47DBC9-D4FB-40E3-BEA9-59B11DA92C7F}" dt="2022-05-16T15:26:32.726" v="123"/>
          <ac:spMkLst>
            <pc:docMk/>
            <pc:sldMk cId="0" sldId="328"/>
            <ac:spMk id="2" creationId="{00000000-0000-0000-0000-000000000000}"/>
          </ac:spMkLst>
        </pc:spChg>
        <pc:spChg chg="mod">
          <ac:chgData name="Keith Casebonne" userId="fc17ed03-54f1-4f92-ae97-a54058eba7be" providerId="ADAL" clId="{9A47DBC9-D4FB-40E3-BEA9-59B11DA92C7F}" dt="2022-05-16T15:26:32.726" v="123"/>
          <ac:spMkLst>
            <pc:docMk/>
            <pc:sldMk cId="0" sldId="328"/>
            <ac:spMk id="3" creationId="{00000000-0000-0000-0000-000000000000}"/>
          </ac:spMkLst>
        </pc:spChg>
        <pc:spChg chg="add del mod">
          <ac:chgData name="Keith Casebonne" userId="fc17ed03-54f1-4f92-ae97-a54058eba7be" providerId="ADAL" clId="{9A47DBC9-D4FB-40E3-BEA9-59B11DA92C7F}" dt="2022-05-16T15:26:32.726" v="123"/>
          <ac:spMkLst>
            <pc:docMk/>
            <pc:sldMk cId="0" sldId="328"/>
            <ac:spMk id="4" creationId="{914732D5-124F-3CB2-AD5F-6F62D6A41DFE}"/>
          </ac:spMkLst>
        </pc:spChg>
        <pc:spChg chg="mod">
          <ac:chgData name="Keith Casebonne" userId="fc17ed03-54f1-4f92-ae97-a54058eba7be" providerId="ADAL" clId="{9A47DBC9-D4FB-40E3-BEA9-59B11DA92C7F}" dt="2022-05-16T15:26:32.726" v="123"/>
          <ac:spMkLst>
            <pc:docMk/>
            <pc:sldMk cId="0" sldId="328"/>
            <ac:spMk id="5" creationId="{44AEFCEA-3FDB-4CD9-ACE5-4B1D712E2950}"/>
          </ac:spMkLst>
        </pc:spChg>
        <pc:spChg chg="add del mod">
          <ac:chgData name="Keith Casebonne" userId="fc17ed03-54f1-4f92-ae97-a54058eba7be" providerId="ADAL" clId="{9A47DBC9-D4FB-40E3-BEA9-59B11DA92C7F}" dt="2022-05-16T15:26:32.726" v="123"/>
          <ac:spMkLst>
            <pc:docMk/>
            <pc:sldMk cId="0" sldId="328"/>
            <ac:spMk id="6" creationId="{75A9508D-855D-087A-BCB5-FF7A8690A87C}"/>
          </ac:spMkLst>
        </pc:spChg>
        <pc:spChg chg="add del mod">
          <ac:chgData name="Keith Casebonne" userId="fc17ed03-54f1-4f92-ae97-a54058eba7be" providerId="ADAL" clId="{9A47DBC9-D4FB-40E3-BEA9-59B11DA92C7F}" dt="2022-05-16T15:26:32.726" v="123"/>
          <ac:spMkLst>
            <pc:docMk/>
            <pc:sldMk cId="0" sldId="328"/>
            <ac:spMk id="7" creationId="{2649BD0F-2A9E-41EA-FD9C-FAFB2FE211C5}"/>
          </ac:spMkLst>
        </pc:spChg>
      </pc:sldChg>
      <pc:sldChg chg="addSp delSp modSp mod">
        <pc:chgData name="Keith Casebonne" userId="fc17ed03-54f1-4f92-ae97-a54058eba7be" providerId="ADAL" clId="{9A47DBC9-D4FB-40E3-BEA9-59B11DA92C7F}" dt="2022-05-16T15:27:14.143" v="138" actId="403"/>
        <pc:sldMkLst>
          <pc:docMk/>
          <pc:sldMk cId="0" sldId="331"/>
        </pc:sldMkLst>
        <pc:spChg chg="mod">
          <ac:chgData name="Keith Casebonne" userId="fc17ed03-54f1-4f92-ae97-a54058eba7be" providerId="ADAL" clId="{9A47DBC9-D4FB-40E3-BEA9-59B11DA92C7F}" dt="2022-05-16T15:27:10.618" v="137" actId="6549"/>
          <ac:spMkLst>
            <pc:docMk/>
            <pc:sldMk cId="0" sldId="331"/>
            <ac:spMk id="2" creationId="{00000000-0000-0000-0000-000000000000}"/>
          </ac:spMkLst>
        </pc:spChg>
        <pc:spChg chg="mod">
          <ac:chgData name="Keith Casebonne" userId="fc17ed03-54f1-4f92-ae97-a54058eba7be" providerId="ADAL" clId="{9A47DBC9-D4FB-40E3-BEA9-59B11DA92C7F}" dt="2022-05-16T15:27:14.143" v="138" actId="403"/>
          <ac:spMkLst>
            <pc:docMk/>
            <pc:sldMk cId="0" sldId="331"/>
            <ac:spMk id="3" creationId="{00000000-0000-0000-0000-000000000000}"/>
          </ac:spMkLst>
        </pc:spChg>
        <pc:spChg chg="mod">
          <ac:chgData name="Keith Casebonne" userId="fc17ed03-54f1-4f92-ae97-a54058eba7be" providerId="ADAL" clId="{9A47DBC9-D4FB-40E3-BEA9-59B11DA92C7F}" dt="2022-05-16T15:27:10.303" v="136"/>
          <ac:spMkLst>
            <pc:docMk/>
            <pc:sldMk cId="0" sldId="331"/>
            <ac:spMk id="4" creationId="{1DE22D69-7899-4037-BB3D-E4657BA2C0D5}"/>
          </ac:spMkLst>
        </pc:spChg>
        <pc:spChg chg="add del mod">
          <ac:chgData name="Keith Casebonne" userId="fc17ed03-54f1-4f92-ae97-a54058eba7be" providerId="ADAL" clId="{9A47DBC9-D4FB-40E3-BEA9-59B11DA92C7F}" dt="2022-05-16T15:27:10.303" v="136"/>
          <ac:spMkLst>
            <pc:docMk/>
            <pc:sldMk cId="0" sldId="331"/>
            <ac:spMk id="5" creationId="{505317ED-FC78-EB4B-EA45-614372AF48AC}"/>
          </ac:spMkLst>
        </pc:spChg>
        <pc:spChg chg="add del mod">
          <ac:chgData name="Keith Casebonne" userId="fc17ed03-54f1-4f92-ae97-a54058eba7be" providerId="ADAL" clId="{9A47DBC9-D4FB-40E3-BEA9-59B11DA92C7F}" dt="2022-05-16T15:27:10.303" v="136"/>
          <ac:spMkLst>
            <pc:docMk/>
            <pc:sldMk cId="0" sldId="331"/>
            <ac:spMk id="6" creationId="{F08CCBF4-4E26-6A8C-B315-080E1DC17988}"/>
          </ac:spMkLst>
        </pc:spChg>
        <pc:spChg chg="add del mod">
          <ac:chgData name="Keith Casebonne" userId="fc17ed03-54f1-4f92-ae97-a54058eba7be" providerId="ADAL" clId="{9A47DBC9-D4FB-40E3-BEA9-59B11DA92C7F}" dt="2022-05-16T15:27:10.303" v="136"/>
          <ac:spMkLst>
            <pc:docMk/>
            <pc:sldMk cId="0" sldId="331"/>
            <ac:spMk id="7" creationId="{E08C0552-4DA4-F9AD-1EC3-77BDFEE152E5}"/>
          </ac:spMkLst>
        </pc:spChg>
      </pc:sldChg>
      <pc:sldChg chg="addSp delSp modSp mod">
        <pc:chgData name="Keith Casebonne" userId="fc17ed03-54f1-4f92-ae97-a54058eba7be" providerId="ADAL" clId="{9A47DBC9-D4FB-40E3-BEA9-59B11DA92C7F}" dt="2022-05-16T15:27:51.681" v="156" actId="20577"/>
        <pc:sldMkLst>
          <pc:docMk/>
          <pc:sldMk cId="0" sldId="336"/>
        </pc:sldMkLst>
        <pc:spChg chg="mod">
          <ac:chgData name="Keith Casebonne" userId="fc17ed03-54f1-4f92-ae97-a54058eba7be" providerId="ADAL" clId="{9A47DBC9-D4FB-40E3-BEA9-59B11DA92C7F}" dt="2022-05-16T15:27:51.681" v="156" actId="20577"/>
          <ac:spMkLst>
            <pc:docMk/>
            <pc:sldMk cId="0" sldId="336"/>
            <ac:spMk id="2" creationId="{00000000-0000-0000-0000-000000000000}"/>
          </ac:spMkLst>
        </pc:spChg>
        <pc:spChg chg="mod">
          <ac:chgData name="Keith Casebonne" userId="fc17ed03-54f1-4f92-ae97-a54058eba7be" providerId="ADAL" clId="{9A47DBC9-D4FB-40E3-BEA9-59B11DA92C7F}" dt="2022-05-16T15:27:35.066" v="139"/>
          <ac:spMkLst>
            <pc:docMk/>
            <pc:sldMk cId="0" sldId="336"/>
            <ac:spMk id="3" creationId="{00000000-0000-0000-0000-000000000000}"/>
          </ac:spMkLst>
        </pc:spChg>
        <pc:spChg chg="mod">
          <ac:chgData name="Keith Casebonne" userId="fc17ed03-54f1-4f92-ae97-a54058eba7be" providerId="ADAL" clId="{9A47DBC9-D4FB-40E3-BEA9-59B11DA92C7F}" dt="2022-05-16T15:27:35.066" v="139"/>
          <ac:spMkLst>
            <pc:docMk/>
            <pc:sldMk cId="0" sldId="336"/>
            <ac:spMk id="4" creationId="{E7C31E5B-DD20-444C-8CA3-A558EA1A5D88}"/>
          </ac:spMkLst>
        </pc:spChg>
        <pc:spChg chg="add del mod">
          <ac:chgData name="Keith Casebonne" userId="fc17ed03-54f1-4f92-ae97-a54058eba7be" providerId="ADAL" clId="{9A47DBC9-D4FB-40E3-BEA9-59B11DA92C7F}" dt="2022-05-16T15:27:35.066" v="139"/>
          <ac:spMkLst>
            <pc:docMk/>
            <pc:sldMk cId="0" sldId="336"/>
            <ac:spMk id="5" creationId="{D2D45BA0-4B71-27D8-7E77-64B65A942112}"/>
          </ac:spMkLst>
        </pc:spChg>
        <pc:spChg chg="add del mod">
          <ac:chgData name="Keith Casebonne" userId="fc17ed03-54f1-4f92-ae97-a54058eba7be" providerId="ADAL" clId="{9A47DBC9-D4FB-40E3-BEA9-59B11DA92C7F}" dt="2022-05-16T15:27:35.066" v="139"/>
          <ac:spMkLst>
            <pc:docMk/>
            <pc:sldMk cId="0" sldId="336"/>
            <ac:spMk id="6" creationId="{D319429D-371A-EC6F-0C66-EC40CC40486A}"/>
          </ac:spMkLst>
        </pc:spChg>
        <pc:spChg chg="add del mod">
          <ac:chgData name="Keith Casebonne" userId="fc17ed03-54f1-4f92-ae97-a54058eba7be" providerId="ADAL" clId="{9A47DBC9-D4FB-40E3-BEA9-59B11DA92C7F}" dt="2022-05-16T15:27:35.066" v="139"/>
          <ac:spMkLst>
            <pc:docMk/>
            <pc:sldMk cId="0" sldId="336"/>
            <ac:spMk id="7" creationId="{B3A592CE-EF10-D3EE-60DA-AC74FDF82B97}"/>
          </ac:spMkLst>
        </pc:spChg>
      </pc:sldChg>
      <pc:sldChg chg="modSp mod">
        <pc:chgData name="Keith Casebonne" userId="fc17ed03-54f1-4f92-ae97-a54058eba7be" providerId="ADAL" clId="{9A47DBC9-D4FB-40E3-BEA9-59B11DA92C7F}" dt="2022-05-16T15:23:51.128" v="39" actId="20577"/>
        <pc:sldMkLst>
          <pc:docMk/>
          <pc:sldMk cId="0" sldId="338"/>
        </pc:sldMkLst>
        <pc:spChg chg="mod">
          <ac:chgData name="Keith Casebonne" userId="fc17ed03-54f1-4f92-ae97-a54058eba7be" providerId="ADAL" clId="{9A47DBC9-D4FB-40E3-BEA9-59B11DA92C7F}" dt="2022-05-16T15:23:51.128" v="39" actId="20577"/>
          <ac:spMkLst>
            <pc:docMk/>
            <pc:sldMk cId="0" sldId="338"/>
            <ac:spMk id="2" creationId="{00000000-0000-0000-0000-000000000000}"/>
          </ac:spMkLst>
        </pc:spChg>
      </pc:sldChg>
      <pc:sldChg chg="modSp">
        <pc:chgData name="Keith Casebonne" userId="fc17ed03-54f1-4f92-ae97-a54058eba7be" providerId="ADAL" clId="{9A47DBC9-D4FB-40E3-BEA9-59B11DA92C7F}" dt="2022-05-16T15:23:08.340" v="1" actId="13244"/>
        <pc:sldMkLst>
          <pc:docMk/>
          <pc:sldMk cId="0" sldId="339"/>
        </pc:sldMkLst>
        <pc:picChg chg="mod">
          <ac:chgData name="Keith Casebonne" userId="fc17ed03-54f1-4f92-ae97-a54058eba7be" providerId="ADAL" clId="{9A47DBC9-D4FB-40E3-BEA9-59B11DA92C7F}" dt="2022-05-16T15:23:08.340" v="1" actId="13244"/>
          <ac:picMkLst>
            <pc:docMk/>
            <pc:sldMk cId="0" sldId="339"/>
            <ac:picMk id="1028" creationId="{5C122E17-41D9-3E1C-ECF6-15413ACBC5A3}"/>
          </ac:picMkLst>
        </pc:picChg>
      </pc:sldChg>
      <pc:sldChg chg="addSp delSp modSp mod">
        <pc:chgData name="Keith Casebonne" userId="fc17ed03-54f1-4f92-ae97-a54058eba7be" providerId="ADAL" clId="{9A47DBC9-D4FB-40E3-BEA9-59B11DA92C7F}" dt="2022-05-16T15:26:53.564" v="128" actId="27636"/>
        <pc:sldMkLst>
          <pc:docMk/>
          <pc:sldMk cId="3108878547" sldId="343"/>
        </pc:sldMkLst>
        <pc:spChg chg="mod">
          <ac:chgData name="Keith Casebonne" userId="fc17ed03-54f1-4f92-ae97-a54058eba7be" providerId="ADAL" clId="{9A47DBC9-D4FB-40E3-BEA9-59B11DA92C7F}" dt="2022-05-16T15:26:53.564" v="128" actId="27636"/>
          <ac:spMkLst>
            <pc:docMk/>
            <pc:sldMk cId="3108878547" sldId="343"/>
            <ac:spMk id="2" creationId="{6509A3D4-427C-49BD-9300-9584EC9DE0F6}"/>
          </ac:spMkLst>
        </pc:spChg>
        <pc:spChg chg="mod">
          <ac:chgData name="Keith Casebonne" userId="fc17ed03-54f1-4f92-ae97-a54058eba7be" providerId="ADAL" clId="{9A47DBC9-D4FB-40E3-BEA9-59B11DA92C7F}" dt="2022-05-16T15:26:49.325" v="126"/>
          <ac:spMkLst>
            <pc:docMk/>
            <pc:sldMk cId="3108878547" sldId="343"/>
            <ac:spMk id="3" creationId="{02958304-F5AD-4415-9003-1195FE21BA3F}"/>
          </ac:spMkLst>
        </pc:spChg>
        <pc:spChg chg="add del mod">
          <ac:chgData name="Keith Casebonne" userId="fc17ed03-54f1-4f92-ae97-a54058eba7be" providerId="ADAL" clId="{9A47DBC9-D4FB-40E3-BEA9-59B11DA92C7F}" dt="2022-05-16T15:26:47.693" v="125"/>
          <ac:spMkLst>
            <pc:docMk/>
            <pc:sldMk cId="3108878547" sldId="343"/>
            <ac:spMk id="4" creationId="{D1610940-6D7F-9A6C-1841-D0CDFD3DE30F}"/>
          </ac:spMkLst>
        </pc:spChg>
        <pc:spChg chg="add del mod">
          <ac:chgData name="Keith Casebonne" userId="fc17ed03-54f1-4f92-ae97-a54058eba7be" providerId="ADAL" clId="{9A47DBC9-D4FB-40E3-BEA9-59B11DA92C7F}" dt="2022-05-16T15:26:47.693" v="125"/>
          <ac:spMkLst>
            <pc:docMk/>
            <pc:sldMk cId="3108878547" sldId="343"/>
            <ac:spMk id="5" creationId="{26F3BE24-A7A2-8A8E-1B9B-0E8A27595854}"/>
          </ac:spMkLst>
        </pc:spChg>
        <pc:spChg chg="add del mod">
          <ac:chgData name="Keith Casebonne" userId="fc17ed03-54f1-4f92-ae97-a54058eba7be" providerId="ADAL" clId="{9A47DBC9-D4FB-40E3-BEA9-59B11DA92C7F}" dt="2022-05-16T15:26:49.325" v="126"/>
          <ac:spMkLst>
            <pc:docMk/>
            <pc:sldMk cId="3108878547" sldId="343"/>
            <ac:spMk id="6" creationId="{4E4AEB57-9620-B488-A3A1-FA5FF52B061D}"/>
          </ac:spMkLst>
        </pc:spChg>
        <pc:spChg chg="add del mod">
          <ac:chgData name="Keith Casebonne" userId="fc17ed03-54f1-4f92-ae97-a54058eba7be" providerId="ADAL" clId="{9A47DBC9-D4FB-40E3-BEA9-59B11DA92C7F}" dt="2022-05-16T15:26:49.325" v="126"/>
          <ac:spMkLst>
            <pc:docMk/>
            <pc:sldMk cId="3108878547" sldId="343"/>
            <ac:spMk id="7" creationId="{34709EB1-3608-307F-DF18-96F488AED016}"/>
          </ac:spMkLst>
        </pc:spChg>
      </pc:sldChg>
      <pc:sldChg chg="addSp delSp modSp">
        <pc:chgData name="Keith Casebonne" userId="fc17ed03-54f1-4f92-ae97-a54058eba7be" providerId="ADAL" clId="{9A47DBC9-D4FB-40E3-BEA9-59B11DA92C7F}" dt="2022-05-16T15:24:46.556" v="82"/>
        <pc:sldMkLst>
          <pc:docMk/>
          <pc:sldMk cId="1723144127" sldId="356"/>
        </pc:sldMkLst>
        <pc:spChg chg="mod">
          <ac:chgData name="Keith Casebonne" userId="fc17ed03-54f1-4f92-ae97-a54058eba7be" providerId="ADAL" clId="{9A47DBC9-D4FB-40E3-BEA9-59B11DA92C7F}" dt="2022-05-16T15:24:46.556" v="82"/>
          <ac:spMkLst>
            <pc:docMk/>
            <pc:sldMk cId="1723144127" sldId="356"/>
            <ac:spMk id="2" creationId="{619E6AF6-F211-4993-8638-1F038CAEA1AD}"/>
          </ac:spMkLst>
        </pc:spChg>
        <pc:spChg chg="mod">
          <ac:chgData name="Keith Casebonne" userId="fc17ed03-54f1-4f92-ae97-a54058eba7be" providerId="ADAL" clId="{9A47DBC9-D4FB-40E3-BEA9-59B11DA92C7F}" dt="2022-05-16T15:24:46.556" v="82"/>
          <ac:spMkLst>
            <pc:docMk/>
            <pc:sldMk cId="1723144127" sldId="356"/>
            <ac:spMk id="3" creationId="{803BAF5E-E399-45B1-855F-B86E50B488DC}"/>
          </ac:spMkLst>
        </pc:spChg>
        <pc:spChg chg="mod">
          <ac:chgData name="Keith Casebonne" userId="fc17ed03-54f1-4f92-ae97-a54058eba7be" providerId="ADAL" clId="{9A47DBC9-D4FB-40E3-BEA9-59B11DA92C7F}" dt="2022-05-16T15:24:46.556" v="82"/>
          <ac:spMkLst>
            <pc:docMk/>
            <pc:sldMk cId="1723144127" sldId="356"/>
            <ac:spMk id="4" creationId="{BCE253F1-89D9-42BF-A9CB-820FB0D3A6F9}"/>
          </ac:spMkLst>
        </pc:spChg>
        <pc:spChg chg="add del mod">
          <ac:chgData name="Keith Casebonne" userId="fc17ed03-54f1-4f92-ae97-a54058eba7be" providerId="ADAL" clId="{9A47DBC9-D4FB-40E3-BEA9-59B11DA92C7F}" dt="2022-05-16T15:24:46.556" v="82"/>
          <ac:spMkLst>
            <pc:docMk/>
            <pc:sldMk cId="1723144127" sldId="356"/>
            <ac:spMk id="5" creationId="{0F6B90A6-0C01-D5D3-77B3-53DC2A8C9946}"/>
          </ac:spMkLst>
        </pc:spChg>
        <pc:spChg chg="add del mod">
          <ac:chgData name="Keith Casebonne" userId="fc17ed03-54f1-4f92-ae97-a54058eba7be" providerId="ADAL" clId="{9A47DBC9-D4FB-40E3-BEA9-59B11DA92C7F}" dt="2022-05-16T15:24:46.556" v="82"/>
          <ac:spMkLst>
            <pc:docMk/>
            <pc:sldMk cId="1723144127" sldId="356"/>
            <ac:spMk id="6" creationId="{2CAC3B2C-F788-560E-8EB0-18EEC6DFA40F}"/>
          </ac:spMkLst>
        </pc:spChg>
        <pc:spChg chg="add del mod">
          <ac:chgData name="Keith Casebonne" userId="fc17ed03-54f1-4f92-ae97-a54058eba7be" providerId="ADAL" clId="{9A47DBC9-D4FB-40E3-BEA9-59B11DA92C7F}" dt="2022-05-16T15:24:46.556" v="82"/>
          <ac:spMkLst>
            <pc:docMk/>
            <pc:sldMk cId="1723144127" sldId="356"/>
            <ac:spMk id="7" creationId="{DF1B6F23-682B-CF6F-1DD6-9A6C1A8F3B2E}"/>
          </ac:spMkLst>
        </pc:spChg>
      </pc:sldChg>
      <pc:sldChg chg="modSp mod">
        <pc:chgData name="Keith Casebonne" userId="fc17ed03-54f1-4f92-ae97-a54058eba7be" providerId="ADAL" clId="{9A47DBC9-D4FB-40E3-BEA9-59B11DA92C7F}" dt="2022-05-16T15:24:28.580" v="72" actId="20577"/>
        <pc:sldMkLst>
          <pc:docMk/>
          <pc:sldMk cId="1172810973" sldId="358"/>
        </pc:sldMkLst>
        <pc:spChg chg="mod">
          <ac:chgData name="Keith Casebonne" userId="fc17ed03-54f1-4f92-ae97-a54058eba7be" providerId="ADAL" clId="{9A47DBC9-D4FB-40E3-BEA9-59B11DA92C7F}" dt="2022-05-16T15:24:28.580" v="72" actId="20577"/>
          <ac:spMkLst>
            <pc:docMk/>
            <pc:sldMk cId="1172810973" sldId="358"/>
            <ac:spMk id="2" creationId="{E4AA5B06-6B44-4AA7-AD0C-0F7811377F9F}"/>
          </ac:spMkLst>
        </pc:spChg>
      </pc:sldChg>
      <pc:sldChg chg="modSp mod">
        <pc:chgData name="Keith Casebonne" userId="fc17ed03-54f1-4f92-ae97-a54058eba7be" providerId="ADAL" clId="{9A47DBC9-D4FB-40E3-BEA9-59B11DA92C7F}" dt="2022-05-16T15:24:32.651" v="81" actId="20577"/>
        <pc:sldMkLst>
          <pc:docMk/>
          <pc:sldMk cId="3184404285" sldId="359"/>
        </pc:sldMkLst>
        <pc:spChg chg="mod">
          <ac:chgData name="Keith Casebonne" userId="fc17ed03-54f1-4f92-ae97-a54058eba7be" providerId="ADAL" clId="{9A47DBC9-D4FB-40E3-BEA9-59B11DA92C7F}" dt="2022-05-16T15:24:32.651" v="81" actId="20577"/>
          <ac:spMkLst>
            <pc:docMk/>
            <pc:sldMk cId="3184404285" sldId="359"/>
            <ac:spMk id="2" creationId="{E1FAF817-DC16-4CCC-8A94-8D5471B804BD}"/>
          </ac:spMkLst>
        </pc:spChg>
      </pc:sldChg>
      <pc:sldChg chg="addSp delSp modSp">
        <pc:chgData name="Keith Casebonne" userId="fc17ed03-54f1-4f92-ae97-a54058eba7be" providerId="ADAL" clId="{9A47DBC9-D4FB-40E3-BEA9-59B11DA92C7F}" dt="2022-05-16T15:26:16.370" v="122"/>
        <pc:sldMkLst>
          <pc:docMk/>
          <pc:sldMk cId="1320797402" sldId="361"/>
        </pc:sldMkLst>
        <pc:spChg chg="mod">
          <ac:chgData name="Keith Casebonne" userId="fc17ed03-54f1-4f92-ae97-a54058eba7be" providerId="ADAL" clId="{9A47DBC9-D4FB-40E3-BEA9-59B11DA92C7F}" dt="2022-05-16T15:26:16.370" v="122"/>
          <ac:spMkLst>
            <pc:docMk/>
            <pc:sldMk cId="1320797402" sldId="361"/>
            <ac:spMk id="2" creationId="{C85ECFF2-7AE5-440A-8A22-BF93BA830BC4}"/>
          </ac:spMkLst>
        </pc:spChg>
        <pc:spChg chg="mod">
          <ac:chgData name="Keith Casebonne" userId="fc17ed03-54f1-4f92-ae97-a54058eba7be" providerId="ADAL" clId="{9A47DBC9-D4FB-40E3-BEA9-59B11DA92C7F}" dt="2022-05-16T15:26:16.370" v="122"/>
          <ac:spMkLst>
            <pc:docMk/>
            <pc:sldMk cId="1320797402" sldId="361"/>
            <ac:spMk id="3" creationId="{9547F087-AED0-4A08-ADB3-99897CB8CFE3}"/>
          </ac:spMkLst>
        </pc:spChg>
        <pc:spChg chg="add del mod">
          <ac:chgData name="Keith Casebonne" userId="fc17ed03-54f1-4f92-ae97-a54058eba7be" providerId="ADAL" clId="{9A47DBC9-D4FB-40E3-BEA9-59B11DA92C7F}" dt="2022-05-16T15:26:16.370" v="122"/>
          <ac:spMkLst>
            <pc:docMk/>
            <pc:sldMk cId="1320797402" sldId="361"/>
            <ac:spMk id="4" creationId="{20411C0F-8BF0-8137-E8E4-00C40553ABD4}"/>
          </ac:spMkLst>
        </pc:spChg>
        <pc:spChg chg="add del mod">
          <ac:chgData name="Keith Casebonne" userId="fc17ed03-54f1-4f92-ae97-a54058eba7be" providerId="ADAL" clId="{9A47DBC9-D4FB-40E3-BEA9-59B11DA92C7F}" dt="2022-05-16T15:26:16.370" v="122"/>
          <ac:spMkLst>
            <pc:docMk/>
            <pc:sldMk cId="1320797402" sldId="361"/>
            <ac:spMk id="5" creationId="{8EDC7E58-476B-4878-178D-D514C25E5BFB}"/>
          </ac:spMkLst>
        </pc:spChg>
      </pc:sldChg>
      <pc:sldChg chg="modSp mod">
        <pc:chgData name="Keith Casebonne" userId="fc17ed03-54f1-4f92-ae97-a54058eba7be" providerId="ADAL" clId="{9A47DBC9-D4FB-40E3-BEA9-59B11DA92C7F}" dt="2022-05-16T15:23:25.069" v="15" actId="20577"/>
        <pc:sldMkLst>
          <pc:docMk/>
          <pc:sldMk cId="2064519160" sldId="363"/>
        </pc:sldMkLst>
        <pc:spChg chg="mod">
          <ac:chgData name="Keith Casebonne" userId="fc17ed03-54f1-4f92-ae97-a54058eba7be" providerId="ADAL" clId="{9A47DBC9-D4FB-40E3-BEA9-59B11DA92C7F}" dt="2022-05-16T15:23:25.069" v="15" actId="20577"/>
          <ac:spMkLst>
            <pc:docMk/>
            <pc:sldMk cId="2064519160" sldId="363"/>
            <ac:spMk id="2" creationId="{F8D2B5AA-833E-9539-EA18-345C840449A6}"/>
          </ac:spMkLst>
        </pc:spChg>
      </pc:sldChg>
      <pc:sldChg chg="modSp mod">
        <pc:chgData name="Keith Casebonne" userId="fc17ed03-54f1-4f92-ae97-a54058eba7be" providerId="ADAL" clId="{9A47DBC9-D4FB-40E3-BEA9-59B11DA92C7F}" dt="2022-05-16T15:23:36.444" v="28" actId="20577"/>
        <pc:sldMkLst>
          <pc:docMk/>
          <pc:sldMk cId="1928854075" sldId="364"/>
        </pc:sldMkLst>
        <pc:spChg chg="mod">
          <ac:chgData name="Keith Casebonne" userId="fc17ed03-54f1-4f92-ae97-a54058eba7be" providerId="ADAL" clId="{9A47DBC9-D4FB-40E3-BEA9-59B11DA92C7F}" dt="2022-05-16T15:23:36.444" v="28" actId="20577"/>
          <ac:spMkLst>
            <pc:docMk/>
            <pc:sldMk cId="1928854075" sldId="364"/>
            <ac:spMk id="2" creationId="{DE08C5FE-9DE4-34E2-71C3-ED2502203FAD}"/>
          </ac:spMkLst>
        </pc:spChg>
      </pc:sldChg>
      <pc:sldChg chg="addSp delSp modSp mod">
        <pc:chgData name="Keith Casebonne" userId="fc17ed03-54f1-4f92-ae97-a54058eba7be" providerId="ADAL" clId="{9A47DBC9-D4FB-40E3-BEA9-59B11DA92C7F}" dt="2022-05-16T15:28:23.532" v="174" actId="20577"/>
        <pc:sldMkLst>
          <pc:docMk/>
          <pc:sldMk cId="2940441274" sldId="365"/>
        </pc:sldMkLst>
        <pc:spChg chg="mod">
          <ac:chgData name="Keith Casebonne" userId="fc17ed03-54f1-4f92-ae97-a54058eba7be" providerId="ADAL" clId="{9A47DBC9-D4FB-40E3-BEA9-59B11DA92C7F}" dt="2022-05-16T15:28:14.738" v="170" actId="27636"/>
          <ac:spMkLst>
            <pc:docMk/>
            <pc:sldMk cId="2940441274" sldId="365"/>
            <ac:spMk id="2" creationId="{E4D29805-AA7A-0EE1-753C-026A59A18192}"/>
          </ac:spMkLst>
        </pc:spChg>
        <pc:spChg chg="mod">
          <ac:chgData name="Keith Casebonne" userId="fc17ed03-54f1-4f92-ae97-a54058eba7be" providerId="ADAL" clId="{9A47DBC9-D4FB-40E3-BEA9-59B11DA92C7F}" dt="2022-05-16T15:28:23.532" v="174" actId="20577"/>
          <ac:spMkLst>
            <pc:docMk/>
            <pc:sldMk cId="2940441274" sldId="365"/>
            <ac:spMk id="3" creationId="{59A3194E-BC90-9EB8-BF4B-A1CF4B1BA54B}"/>
          </ac:spMkLst>
        </pc:spChg>
        <pc:spChg chg="add del mod">
          <ac:chgData name="Keith Casebonne" userId="fc17ed03-54f1-4f92-ae97-a54058eba7be" providerId="ADAL" clId="{9A47DBC9-D4FB-40E3-BEA9-59B11DA92C7F}" dt="2022-05-16T15:28:14.694" v="169"/>
          <ac:spMkLst>
            <pc:docMk/>
            <pc:sldMk cId="2940441274" sldId="365"/>
            <ac:spMk id="4" creationId="{EB628B90-B22E-5CDC-C18E-E196BA7DA0BD}"/>
          </ac:spMkLst>
        </pc:spChg>
        <pc:spChg chg="add del mod">
          <ac:chgData name="Keith Casebonne" userId="fc17ed03-54f1-4f92-ae97-a54058eba7be" providerId="ADAL" clId="{9A47DBC9-D4FB-40E3-BEA9-59B11DA92C7F}" dt="2022-05-16T15:28:14.694" v="169"/>
          <ac:spMkLst>
            <pc:docMk/>
            <pc:sldMk cId="2940441274" sldId="365"/>
            <ac:spMk id="5" creationId="{B10B77BE-93F2-60E6-9757-1B695E853271}"/>
          </ac:spMkLst>
        </pc:spChg>
      </pc:sldChg>
      <pc:sldChg chg="addSp delSp modSp mod">
        <pc:chgData name="Keith Casebonne" userId="fc17ed03-54f1-4f92-ae97-a54058eba7be" providerId="ADAL" clId="{9A47DBC9-D4FB-40E3-BEA9-59B11DA92C7F}" dt="2022-05-16T15:28:27.421" v="176" actId="27636"/>
        <pc:sldMkLst>
          <pc:docMk/>
          <pc:sldMk cId="1538890424" sldId="366"/>
        </pc:sldMkLst>
        <pc:spChg chg="mod">
          <ac:chgData name="Keith Casebonne" userId="fc17ed03-54f1-4f92-ae97-a54058eba7be" providerId="ADAL" clId="{9A47DBC9-D4FB-40E3-BEA9-59B11DA92C7F}" dt="2022-05-16T15:28:27.421" v="176" actId="27636"/>
          <ac:spMkLst>
            <pc:docMk/>
            <pc:sldMk cId="1538890424" sldId="366"/>
            <ac:spMk id="2" creationId="{C55254F5-DA57-B72A-8959-FA1894FF0CA6}"/>
          </ac:spMkLst>
        </pc:spChg>
        <pc:spChg chg="mod">
          <ac:chgData name="Keith Casebonne" userId="fc17ed03-54f1-4f92-ae97-a54058eba7be" providerId="ADAL" clId="{9A47DBC9-D4FB-40E3-BEA9-59B11DA92C7F}" dt="2022-05-16T15:28:27.387" v="175"/>
          <ac:spMkLst>
            <pc:docMk/>
            <pc:sldMk cId="1538890424" sldId="366"/>
            <ac:spMk id="3" creationId="{038BDAEE-DF9C-3420-0C63-6B21A167407A}"/>
          </ac:spMkLst>
        </pc:spChg>
        <pc:spChg chg="add del mod">
          <ac:chgData name="Keith Casebonne" userId="fc17ed03-54f1-4f92-ae97-a54058eba7be" providerId="ADAL" clId="{9A47DBC9-D4FB-40E3-BEA9-59B11DA92C7F}" dt="2022-05-16T15:28:27.387" v="175"/>
          <ac:spMkLst>
            <pc:docMk/>
            <pc:sldMk cId="1538890424" sldId="366"/>
            <ac:spMk id="4" creationId="{0B6EEEB3-7A02-CE86-199B-1CDB3963996A}"/>
          </ac:spMkLst>
        </pc:spChg>
        <pc:spChg chg="add del mod">
          <ac:chgData name="Keith Casebonne" userId="fc17ed03-54f1-4f92-ae97-a54058eba7be" providerId="ADAL" clId="{9A47DBC9-D4FB-40E3-BEA9-59B11DA92C7F}" dt="2022-05-16T15:28:27.387" v="175"/>
          <ac:spMkLst>
            <pc:docMk/>
            <pc:sldMk cId="1538890424" sldId="366"/>
            <ac:spMk id="5" creationId="{14E8078E-BE8E-EFA9-0ADC-AE4EE7521B2D}"/>
          </ac:spMkLst>
        </pc:spChg>
      </pc:sldChg>
    </pc:docChg>
  </pc:docChgLst>
  <pc:docChgLst>
    <pc:chgData name="April Katine" userId="6754aadd-d1b0-40cc-8611-c6592ad6795f" providerId="ADAL" clId="{7E2A233D-5A0E-4360-A5B9-83B42C55C2A6}"/>
    <pc:docChg chg="custSel modSld">
      <pc:chgData name="April Katine" userId="6754aadd-d1b0-40cc-8611-c6592ad6795f" providerId="ADAL" clId="{7E2A233D-5A0E-4360-A5B9-83B42C55C2A6}" dt="2022-05-11T12:07:11.499" v="235" actId="20577"/>
      <pc:docMkLst>
        <pc:docMk/>
      </pc:docMkLst>
      <pc:sldChg chg="modSp mod">
        <pc:chgData name="April Katine" userId="6754aadd-d1b0-40cc-8611-c6592ad6795f" providerId="ADAL" clId="{7E2A233D-5A0E-4360-A5B9-83B42C55C2A6}" dt="2022-05-11T12:07:11.499" v="235" actId="20577"/>
        <pc:sldMkLst>
          <pc:docMk/>
          <pc:sldMk cId="2064519160" sldId="363"/>
        </pc:sldMkLst>
        <pc:spChg chg="mod">
          <ac:chgData name="April Katine" userId="6754aadd-d1b0-40cc-8611-c6592ad6795f" providerId="ADAL" clId="{7E2A233D-5A0E-4360-A5B9-83B42C55C2A6}" dt="2022-05-11T12:07:11.499" v="235" actId="20577"/>
          <ac:spMkLst>
            <pc:docMk/>
            <pc:sldMk cId="2064519160" sldId="363"/>
            <ac:spMk id="3" creationId="{CDC80B55-E136-4FF0-BD4B-6EB67366F7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EEE58-88A3-4C0D-8B5D-183B4FACA74E}" type="datetimeFigureOut">
              <a:rPr lang="en-US" smtClean="0"/>
              <a:t>5/16/2022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A178C-8EDD-41F4-BFD9-EBEE0E8F00C9}" type="slidenum">
              <a:rPr lang="en-US" smtClean="0"/>
              <a:t>‹#›</a:t>
            </a:fld>
            <a:endParaRPr lang="en-US" dirty="0"/>
          </a:p>
        </p:txBody>
      </p:sp>
    </p:spTree>
    <p:extLst>
      <p:ext uri="{BB962C8B-B14F-4D97-AF65-F5344CB8AC3E}">
        <p14:creationId xmlns:p14="http://schemas.microsoft.com/office/powerpoint/2010/main" val="308642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7</a:t>
            </a:fld>
            <a:endParaRPr lang="en-US" dirty="0"/>
          </a:p>
        </p:txBody>
      </p:sp>
    </p:spTree>
    <p:extLst>
      <p:ext uri="{BB962C8B-B14F-4D97-AF65-F5344CB8AC3E}">
        <p14:creationId xmlns:p14="http://schemas.microsoft.com/office/powerpoint/2010/main" val="2047408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19</a:t>
            </a:fld>
            <a:endParaRPr lang="en-US" dirty="0"/>
          </a:p>
        </p:txBody>
      </p:sp>
    </p:spTree>
    <p:extLst>
      <p:ext uri="{BB962C8B-B14F-4D97-AF65-F5344CB8AC3E}">
        <p14:creationId xmlns:p14="http://schemas.microsoft.com/office/powerpoint/2010/main" val="190163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20</a:t>
            </a:fld>
            <a:endParaRPr lang="en-US" dirty="0"/>
          </a:p>
        </p:txBody>
      </p:sp>
    </p:spTree>
    <p:extLst>
      <p:ext uri="{BB962C8B-B14F-4D97-AF65-F5344CB8AC3E}">
        <p14:creationId xmlns:p14="http://schemas.microsoft.com/office/powerpoint/2010/main" val="322800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21</a:t>
            </a:fld>
            <a:endParaRPr lang="en-US" dirty="0"/>
          </a:p>
        </p:txBody>
      </p:sp>
    </p:spTree>
    <p:extLst>
      <p:ext uri="{BB962C8B-B14F-4D97-AF65-F5344CB8AC3E}">
        <p14:creationId xmlns:p14="http://schemas.microsoft.com/office/powerpoint/2010/main" val="42046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22</a:t>
            </a:fld>
            <a:endParaRPr lang="en-US" dirty="0"/>
          </a:p>
        </p:txBody>
      </p:sp>
    </p:spTree>
    <p:extLst>
      <p:ext uri="{BB962C8B-B14F-4D97-AF65-F5344CB8AC3E}">
        <p14:creationId xmlns:p14="http://schemas.microsoft.com/office/powerpoint/2010/main" val="20903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23</a:t>
            </a:fld>
            <a:endParaRPr lang="en-US" dirty="0"/>
          </a:p>
        </p:txBody>
      </p:sp>
    </p:spTree>
    <p:extLst>
      <p:ext uri="{BB962C8B-B14F-4D97-AF65-F5344CB8AC3E}">
        <p14:creationId xmlns:p14="http://schemas.microsoft.com/office/powerpoint/2010/main" val="126387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24</a:t>
            </a:fld>
            <a:endParaRPr lang="en-US" dirty="0"/>
          </a:p>
        </p:txBody>
      </p:sp>
    </p:spTree>
    <p:extLst>
      <p:ext uri="{BB962C8B-B14F-4D97-AF65-F5344CB8AC3E}">
        <p14:creationId xmlns:p14="http://schemas.microsoft.com/office/powerpoint/2010/main" val="4280714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26</a:t>
            </a:fld>
            <a:endParaRPr lang="en-US" dirty="0"/>
          </a:p>
        </p:txBody>
      </p:sp>
    </p:spTree>
    <p:extLst>
      <p:ext uri="{BB962C8B-B14F-4D97-AF65-F5344CB8AC3E}">
        <p14:creationId xmlns:p14="http://schemas.microsoft.com/office/powerpoint/2010/main" val="2415084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27</a:t>
            </a:fld>
            <a:endParaRPr lang="en-US" dirty="0"/>
          </a:p>
        </p:txBody>
      </p:sp>
    </p:spTree>
    <p:extLst>
      <p:ext uri="{BB962C8B-B14F-4D97-AF65-F5344CB8AC3E}">
        <p14:creationId xmlns:p14="http://schemas.microsoft.com/office/powerpoint/2010/main" val="1687208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28</a:t>
            </a:fld>
            <a:endParaRPr lang="en-US" dirty="0"/>
          </a:p>
        </p:txBody>
      </p:sp>
    </p:spTree>
    <p:extLst>
      <p:ext uri="{BB962C8B-B14F-4D97-AF65-F5344CB8AC3E}">
        <p14:creationId xmlns:p14="http://schemas.microsoft.com/office/powerpoint/2010/main" val="2576790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29</a:t>
            </a:fld>
            <a:endParaRPr lang="en-US" dirty="0"/>
          </a:p>
        </p:txBody>
      </p:sp>
    </p:spTree>
    <p:extLst>
      <p:ext uri="{BB962C8B-B14F-4D97-AF65-F5344CB8AC3E}">
        <p14:creationId xmlns:p14="http://schemas.microsoft.com/office/powerpoint/2010/main" val="402306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10</a:t>
            </a:fld>
            <a:endParaRPr lang="en-US" dirty="0"/>
          </a:p>
        </p:txBody>
      </p:sp>
    </p:spTree>
    <p:extLst>
      <p:ext uri="{BB962C8B-B14F-4D97-AF65-F5344CB8AC3E}">
        <p14:creationId xmlns:p14="http://schemas.microsoft.com/office/powerpoint/2010/main" val="4102325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34</a:t>
            </a:fld>
            <a:endParaRPr lang="en-US" dirty="0"/>
          </a:p>
        </p:txBody>
      </p:sp>
    </p:spTree>
    <p:extLst>
      <p:ext uri="{BB962C8B-B14F-4D97-AF65-F5344CB8AC3E}">
        <p14:creationId xmlns:p14="http://schemas.microsoft.com/office/powerpoint/2010/main" val="2592594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39</a:t>
            </a:fld>
            <a:endParaRPr lang="en-US" dirty="0"/>
          </a:p>
        </p:txBody>
      </p:sp>
    </p:spTree>
    <p:extLst>
      <p:ext uri="{BB962C8B-B14F-4D97-AF65-F5344CB8AC3E}">
        <p14:creationId xmlns:p14="http://schemas.microsoft.com/office/powerpoint/2010/main" val="329930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40</a:t>
            </a:fld>
            <a:endParaRPr lang="en-US" dirty="0"/>
          </a:p>
        </p:txBody>
      </p:sp>
    </p:spTree>
    <p:extLst>
      <p:ext uri="{BB962C8B-B14F-4D97-AF65-F5344CB8AC3E}">
        <p14:creationId xmlns:p14="http://schemas.microsoft.com/office/powerpoint/2010/main" val="3562349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41</a:t>
            </a:fld>
            <a:endParaRPr lang="en-US" dirty="0"/>
          </a:p>
        </p:txBody>
      </p:sp>
    </p:spTree>
    <p:extLst>
      <p:ext uri="{BB962C8B-B14F-4D97-AF65-F5344CB8AC3E}">
        <p14:creationId xmlns:p14="http://schemas.microsoft.com/office/powerpoint/2010/main" val="3502603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42</a:t>
            </a:fld>
            <a:endParaRPr lang="en-US" dirty="0"/>
          </a:p>
        </p:txBody>
      </p:sp>
    </p:spTree>
    <p:extLst>
      <p:ext uri="{BB962C8B-B14F-4D97-AF65-F5344CB8AC3E}">
        <p14:creationId xmlns:p14="http://schemas.microsoft.com/office/powerpoint/2010/main" val="3924146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43</a:t>
            </a:fld>
            <a:endParaRPr lang="en-US" dirty="0"/>
          </a:p>
        </p:txBody>
      </p:sp>
    </p:spTree>
    <p:extLst>
      <p:ext uri="{BB962C8B-B14F-4D97-AF65-F5344CB8AC3E}">
        <p14:creationId xmlns:p14="http://schemas.microsoft.com/office/powerpoint/2010/main" val="4066203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44</a:t>
            </a:fld>
            <a:endParaRPr lang="en-US" dirty="0"/>
          </a:p>
        </p:txBody>
      </p:sp>
    </p:spTree>
    <p:extLst>
      <p:ext uri="{BB962C8B-B14F-4D97-AF65-F5344CB8AC3E}">
        <p14:creationId xmlns:p14="http://schemas.microsoft.com/office/powerpoint/2010/main" val="3302798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45</a:t>
            </a:fld>
            <a:endParaRPr lang="en-US" dirty="0"/>
          </a:p>
        </p:txBody>
      </p:sp>
    </p:spTree>
    <p:extLst>
      <p:ext uri="{BB962C8B-B14F-4D97-AF65-F5344CB8AC3E}">
        <p14:creationId xmlns:p14="http://schemas.microsoft.com/office/powerpoint/2010/main" val="3373280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47</a:t>
            </a:fld>
            <a:endParaRPr lang="en-US" dirty="0"/>
          </a:p>
        </p:txBody>
      </p:sp>
    </p:spTree>
    <p:extLst>
      <p:ext uri="{BB962C8B-B14F-4D97-AF65-F5344CB8AC3E}">
        <p14:creationId xmlns:p14="http://schemas.microsoft.com/office/powerpoint/2010/main" val="140748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11</a:t>
            </a:fld>
            <a:endParaRPr lang="en-US" dirty="0"/>
          </a:p>
        </p:txBody>
      </p:sp>
    </p:spTree>
    <p:extLst>
      <p:ext uri="{BB962C8B-B14F-4D97-AF65-F5344CB8AC3E}">
        <p14:creationId xmlns:p14="http://schemas.microsoft.com/office/powerpoint/2010/main" val="1377203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12</a:t>
            </a:fld>
            <a:endParaRPr lang="en-US" dirty="0"/>
          </a:p>
        </p:txBody>
      </p:sp>
    </p:spTree>
    <p:extLst>
      <p:ext uri="{BB962C8B-B14F-4D97-AF65-F5344CB8AC3E}">
        <p14:creationId xmlns:p14="http://schemas.microsoft.com/office/powerpoint/2010/main" val="324605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13</a:t>
            </a:fld>
            <a:endParaRPr lang="en-US" dirty="0"/>
          </a:p>
        </p:txBody>
      </p:sp>
    </p:spTree>
    <p:extLst>
      <p:ext uri="{BB962C8B-B14F-4D97-AF65-F5344CB8AC3E}">
        <p14:creationId xmlns:p14="http://schemas.microsoft.com/office/powerpoint/2010/main" val="87975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15</a:t>
            </a:fld>
            <a:endParaRPr lang="en-US" dirty="0"/>
          </a:p>
        </p:txBody>
      </p:sp>
    </p:spTree>
    <p:extLst>
      <p:ext uri="{BB962C8B-B14F-4D97-AF65-F5344CB8AC3E}">
        <p14:creationId xmlns:p14="http://schemas.microsoft.com/office/powerpoint/2010/main" val="222335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parent requests to sign consent, and “there is documentation or evidence that” the student “may be a student with a disability,” the district has 30 days to provide the parent the consent form.  </a:t>
            </a:r>
            <a:r>
              <a:rPr lang="en-US" sz="1200" kern="1200" dirty="0">
                <a:solidFill>
                  <a:schemeClr val="tx1"/>
                </a:solidFill>
                <a:effectLst/>
                <a:latin typeface="+mn-lt"/>
                <a:ea typeface="+mn-ea"/>
                <a:cs typeface="+mn-cs"/>
              </a:rPr>
              <a:t>Fla. Admin. Code Ann. r. 6A-6.0331(3).</a:t>
            </a:r>
          </a:p>
        </p:txBody>
      </p:sp>
      <p:sp>
        <p:nvSpPr>
          <p:cNvPr id="4" name="Slide Number Placeholder 3"/>
          <p:cNvSpPr>
            <a:spLocks noGrp="1"/>
          </p:cNvSpPr>
          <p:nvPr>
            <p:ph type="sldNum" sz="quarter" idx="5"/>
          </p:nvPr>
        </p:nvSpPr>
        <p:spPr/>
        <p:txBody>
          <a:bodyPr/>
          <a:lstStyle/>
          <a:p>
            <a:fld id="{8F4A178C-8EDD-41F4-BFD9-EBEE0E8F00C9}" type="slidenum">
              <a:rPr lang="en-US" smtClean="0"/>
              <a:t>16</a:t>
            </a:fld>
            <a:endParaRPr lang="en-US" dirty="0"/>
          </a:p>
        </p:txBody>
      </p:sp>
    </p:spTree>
    <p:extLst>
      <p:ext uri="{BB962C8B-B14F-4D97-AF65-F5344CB8AC3E}">
        <p14:creationId xmlns:p14="http://schemas.microsoft.com/office/powerpoint/2010/main" val="4060011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17</a:t>
            </a:fld>
            <a:endParaRPr lang="en-US" dirty="0"/>
          </a:p>
        </p:txBody>
      </p:sp>
    </p:spTree>
    <p:extLst>
      <p:ext uri="{BB962C8B-B14F-4D97-AF65-F5344CB8AC3E}">
        <p14:creationId xmlns:p14="http://schemas.microsoft.com/office/powerpoint/2010/main" val="3784405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18</a:t>
            </a:fld>
            <a:endParaRPr lang="en-US" dirty="0"/>
          </a:p>
        </p:txBody>
      </p:sp>
    </p:spTree>
    <p:extLst>
      <p:ext uri="{BB962C8B-B14F-4D97-AF65-F5344CB8AC3E}">
        <p14:creationId xmlns:p14="http://schemas.microsoft.com/office/powerpoint/2010/main" val="3815514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2BA0548B-7E5E-44EA-90FA-68A82EBDADE1}" type="datetimeFigureOut">
              <a:rPr lang="en-US" smtClean="0"/>
              <a:t>5/16/2022</a:t>
            </a:fld>
            <a:endParaRPr lang="en-US" dirty="0"/>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FB167CF1-762D-4EF7-970E-A7844CC3CF49}" type="slidenum">
              <a:rPr lang="en-US" smtClean="0"/>
              <a:t>‹#›</a:t>
            </a:fld>
            <a:endParaRPr lang="en-US" dirty="0"/>
          </a:p>
        </p:txBody>
      </p:sp>
    </p:spTree>
    <p:extLst>
      <p:ext uri="{BB962C8B-B14F-4D97-AF65-F5344CB8AC3E}">
        <p14:creationId xmlns:p14="http://schemas.microsoft.com/office/powerpoint/2010/main" val="174360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2BA0548B-7E5E-44EA-90FA-68A82EBDADE1}" type="datetimeFigureOut">
              <a:rPr lang="en-US" smtClean="0"/>
              <a:t>5/16/2022</a:t>
            </a:fld>
            <a:endParaRPr lang="en-US" dirty="0"/>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FB167CF1-762D-4EF7-970E-A7844CC3CF49}" type="slidenum">
              <a:rPr lang="en-US" smtClean="0"/>
              <a:t>‹#›</a:t>
            </a:fld>
            <a:endParaRPr lang="en-US" dirty="0"/>
          </a:p>
        </p:txBody>
      </p:sp>
    </p:spTree>
    <p:extLst>
      <p:ext uri="{BB962C8B-B14F-4D97-AF65-F5344CB8AC3E}">
        <p14:creationId xmlns:p14="http://schemas.microsoft.com/office/powerpoint/2010/main" val="75997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2BA0548B-7E5E-44EA-90FA-68A82EBDADE1}" type="datetimeFigureOut">
              <a:rPr lang="en-US" smtClean="0"/>
              <a:t>5/16/2022</a:t>
            </a:fld>
            <a:endParaRPr lang="en-US" dirty="0"/>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FB167CF1-762D-4EF7-970E-A7844CC3CF49}" type="slidenum">
              <a:rPr lang="en-US" smtClean="0"/>
              <a:t>‹#›</a:t>
            </a:fld>
            <a:endParaRPr lang="en-US" dirty="0"/>
          </a:p>
        </p:txBody>
      </p:sp>
    </p:spTree>
    <p:extLst>
      <p:ext uri="{BB962C8B-B14F-4D97-AF65-F5344CB8AC3E}">
        <p14:creationId xmlns:p14="http://schemas.microsoft.com/office/powerpoint/2010/main" val="343577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2BA0548B-7E5E-44EA-90FA-68A82EBDADE1}" type="datetimeFigureOut">
              <a:rPr lang="en-US" smtClean="0"/>
              <a:t>5/16/2022</a:t>
            </a:fld>
            <a:endParaRPr lang="en-US" dirty="0"/>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FB167CF1-762D-4EF7-970E-A7844CC3CF49}" type="slidenum">
              <a:rPr lang="en-US" smtClean="0"/>
              <a:t>‹#›</a:t>
            </a:fld>
            <a:endParaRPr lang="en-US" dirty="0"/>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397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4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2BA0548B-7E5E-44EA-90FA-68A82EBDADE1}" type="datetimeFigureOut">
              <a:rPr lang="en-US" smtClean="0"/>
              <a:t>5/16/2022</a:t>
            </a:fld>
            <a:endParaRPr lang="en-US" dirty="0"/>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FB167CF1-762D-4EF7-970E-A7844CC3CF49}" type="slidenum">
              <a:rPr lang="en-US" smtClean="0"/>
              <a:t>‹#›</a:t>
            </a:fld>
            <a:endParaRPr lang="en-US" dirty="0"/>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84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2BA0548B-7E5E-44EA-90FA-68A82EBDADE1}" type="datetimeFigureOut">
              <a:rPr lang="en-US" smtClean="0"/>
              <a:t>5/16/2022</a:t>
            </a:fld>
            <a:endParaRPr lang="en-US" dirty="0"/>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FB167CF1-762D-4EF7-970E-A7844CC3CF49}" type="slidenum">
              <a:rPr lang="en-US" smtClean="0"/>
              <a:t>‹#›</a:t>
            </a:fld>
            <a:endParaRPr lang="en-US" dirty="0"/>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4400">
                <a:solidFill>
                  <a:schemeClr val="tx2"/>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89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2BA0548B-7E5E-44EA-90FA-68A82EBDADE1}" type="datetimeFigureOut">
              <a:rPr lang="en-US" smtClean="0"/>
              <a:t>5/16/2022</a:t>
            </a:fld>
            <a:endParaRPr lang="en-US" dirty="0"/>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FB167CF1-762D-4EF7-970E-A7844CC3CF49}" type="slidenum">
              <a:rPr lang="en-US" smtClean="0"/>
              <a:t>‹#›</a:t>
            </a:fld>
            <a:endParaRPr lang="en-US" dirty="0"/>
          </a:p>
        </p:txBody>
      </p:sp>
    </p:spTree>
    <p:extLst>
      <p:ext uri="{BB962C8B-B14F-4D97-AF65-F5344CB8AC3E}">
        <p14:creationId xmlns:p14="http://schemas.microsoft.com/office/powerpoint/2010/main" val="37170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BA0548B-7E5E-44EA-90FA-68A82EBDADE1}" type="datetimeFigureOut">
              <a:rPr lang="en-US" smtClean="0"/>
              <a:t>5/16/2022</a:t>
            </a:fld>
            <a:endParaRPr lang="en-US" dirty="0"/>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FB167CF1-762D-4EF7-970E-A7844CC3CF49}" type="slidenum">
              <a:rPr lang="en-US" smtClean="0"/>
              <a:t>‹#›</a:t>
            </a:fld>
            <a:endParaRPr lang="en-US" dirty="0"/>
          </a:p>
        </p:txBody>
      </p:sp>
    </p:spTree>
    <p:extLst>
      <p:ext uri="{BB962C8B-B14F-4D97-AF65-F5344CB8AC3E}">
        <p14:creationId xmlns:p14="http://schemas.microsoft.com/office/powerpoint/2010/main" val="2048135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fldoe.org/core/fileparse.php/7567/urlt/1BTOC.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sites.ed.gov/idea/"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flrules.elaws.us/citeit/fllaws/1004.91?a=(3)#(3)"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s://disabilityrightsflorida.org/disability-topics/disability_topic_info/how_to_get_the_most_out_of_vocational_rehabilitation"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fldoe.org/core/fileparse.php/7675/urlt/statecomplaint-beess.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www.fldoe.org/core/fileparse.php/7675/urlt/FIEPRequestForm.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fldoe.org/core/fileparse.php/7675/urlt/MediationRequestForm.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fldoe.org/core/fileparse.php/7675/urlt/0064501-requestforesedueprocess.pdf"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disabilityrightsflorida.or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freepngimg.com/png/95038-question-yellow-tag-facial-expression-cartoon"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8A02-87ED-454C-9073-FE2DEA0D52F0}"/>
              </a:ext>
            </a:extLst>
          </p:cNvPr>
          <p:cNvSpPr>
            <a:spLocks noGrp="1"/>
          </p:cNvSpPr>
          <p:nvPr>
            <p:ph type="ctrTitle"/>
          </p:nvPr>
        </p:nvSpPr>
        <p:spPr>
          <a:xfrm>
            <a:off x="6432741" y="621848"/>
            <a:ext cx="4165600" cy="2571750"/>
          </a:xfrm>
        </p:spPr>
        <p:txBody>
          <a:bodyPr>
            <a:noAutofit/>
          </a:bodyPr>
          <a:lstStyle/>
          <a:p>
            <a:r>
              <a:rPr lang="en-US" sz="3600" b="1" dirty="0"/>
              <a:t>You Don’t Agree With Your Child’s IEP Team, Now What?</a:t>
            </a:r>
            <a:endParaRPr lang="en-US" sz="6000" b="1" dirty="0"/>
          </a:p>
        </p:txBody>
      </p:sp>
      <p:sp>
        <p:nvSpPr>
          <p:cNvPr id="3" name="Subtitle 2">
            <a:extLst>
              <a:ext uri="{FF2B5EF4-FFF2-40B4-BE49-F238E27FC236}">
                <a16:creationId xmlns:a16="http://schemas.microsoft.com/office/drawing/2014/main" id="{E26F83DB-8F37-4A9F-851D-8933BA27E541}"/>
              </a:ext>
            </a:extLst>
          </p:cNvPr>
          <p:cNvSpPr>
            <a:spLocks noGrp="1"/>
          </p:cNvSpPr>
          <p:nvPr>
            <p:ph type="subTitle" idx="1"/>
          </p:nvPr>
        </p:nvSpPr>
        <p:spPr>
          <a:xfrm>
            <a:off x="6346771" y="3795555"/>
            <a:ext cx="4337540" cy="1666874"/>
          </a:xfrm>
        </p:spPr>
        <p:txBody>
          <a:bodyPr>
            <a:normAutofit lnSpcReduction="10000"/>
          </a:bodyPr>
          <a:lstStyle/>
          <a:p>
            <a:r>
              <a:rPr lang="en-US" dirty="0"/>
              <a:t>May 28, 2022</a:t>
            </a:r>
          </a:p>
          <a:p>
            <a:r>
              <a:rPr lang="en-US" dirty="0"/>
              <a:t>Pamela Ford and </a:t>
            </a:r>
          </a:p>
          <a:p>
            <a:r>
              <a:rPr lang="en-US" dirty="0"/>
              <a:t>April Katine</a:t>
            </a:r>
          </a:p>
        </p:txBody>
      </p:sp>
    </p:spTree>
    <p:extLst>
      <p:ext uri="{BB962C8B-B14F-4D97-AF65-F5344CB8AC3E}">
        <p14:creationId xmlns:p14="http://schemas.microsoft.com/office/powerpoint/2010/main" val="25669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Individualized Education Plan (IEP)</a:t>
            </a:r>
          </a:p>
        </p:txBody>
      </p:sp>
      <p:sp>
        <p:nvSpPr>
          <p:cNvPr id="3" name="Content Placeholder 2"/>
          <p:cNvSpPr>
            <a:spLocks noGrp="1"/>
          </p:cNvSpPr>
          <p:nvPr>
            <p:ph idx="1"/>
          </p:nvPr>
        </p:nvSpPr>
        <p:spPr/>
        <p:txBody>
          <a:bodyPr/>
          <a:lstStyle/>
          <a:p>
            <a:r>
              <a:rPr lang="en-US" sz="3600" dirty="0"/>
              <a:t>IEP meetings are often emotional and difficult for parents to navigate.</a:t>
            </a:r>
          </a:p>
          <a:p>
            <a:r>
              <a:rPr lang="en-US" sz="3600" dirty="0"/>
              <a:t>IDEA requires that districts afford parents the chance to meaningfully participate at IEP meetings.</a:t>
            </a:r>
          </a:p>
          <a:p>
            <a:r>
              <a:rPr lang="en-US" sz="3600" dirty="0"/>
              <a:t>Parents are important members of the IEP Team.</a:t>
            </a:r>
          </a:p>
          <a:p>
            <a:endParaRPr lang="en-US" sz="2800" dirty="0"/>
          </a:p>
        </p:txBody>
      </p:sp>
      <p:sp>
        <p:nvSpPr>
          <p:cNvPr id="4" name="Slide Number Placeholder 3">
            <a:extLst>
              <a:ext uri="{FF2B5EF4-FFF2-40B4-BE49-F238E27FC236}">
                <a16:creationId xmlns:a16="http://schemas.microsoft.com/office/drawing/2014/main" id="{CC93CEA1-1B10-41EF-8871-6EE014AAFE5D}"/>
              </a:ext>
            </a:extLst>
          </p:cNvPr>
          <p:cNvSpPr>
            <a:spLocks noGrp="1"/>
          </p:cNvSpPr>
          <p:nvPr>
            <p:ph type="sldNum" sz="quarter" idx="12"/>
          </p:nvPr>
        </p:nvSpPr>
        <p:spPr/>
        <p:txBody>
          <a:bodyPr/>
          <a:lstStyle/>
          <a:p>
            <a:fld id="{05510119-DE71-4E9B-981A-C9CEDDE55482}"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a:t>
            </a:r>
          </a:p>
        </p:txBody>
      </p:sp>
      <p:sp>
        <p:nvSpPr>
          <p:cNvPr id="3" name="Content Placeholder 2"/>
          <p:cNvSpPr>
            <a:spLocks noGrp="1"/>
          </p:cNvSpPr>
          <p:nvPr>
            <p:ph idx="1"/>
          </p:nvPr>
        </p:nvSpPr>
        <p:spPr/>
        <p:txBody>
          <a:bodyPr/>
          <a:lstStyle/>
          <a:p>
            <a:r>
              <a:rPr lang="en-US" dirty="0"/>
              <a:t>Request all records and documents that will be reviewed and relied upon be provided to you </a:t>
            </a:r>
            <a:r>
              <a:rPr lang="en-US" b="1" dirty="0"/>
              <a:t>5 days prior to the meeting.</a:t>
            </a:r>
          </a:p>
          <a:p>
            <a:r>
              <a:rPr lang="en-US" dirty="0"/>
              <a:t>Review the documents, make notes, and draft questions.</a:t>
            </a:r>
          </a:p>
          <a:p>
            <a:r>
              <a:rPr lang="en-US" dirty="0"/>
              <a:t>The plan needs to use the child’s strengths and identify the weaknesses in order to close the gap.</a:t>
            </a:r>
          </a:p>
          <a:p>
            <a:r>
              <a:rPr lang="en-US" dirty="0"/>
              <a:t>Keep all reports (evaluations &amp; assessments), IEPs, report cards, and progress reports.</a:t>
            </a:r>
          </a:p>
          <a:p>
            <a:r>
              <a:rPr lang="en-US" dirty="0"/>
              <a:t>Develop questions and areas to be addressed.</a:t>
            </a:r>
          </a:p>
          <a:p>
            <a:r>
              <a:rPr lang="en-US" dirty="0"/>
              <a:t>Draft parental input.</a:t>
            </a:r>
          </a:p>
          <a:p>
            <a:pPr marL="0" indent="0">
              <a:buNone/>
            </a:pPr>
            <a:endParaRPr lang="en-US" dirty="0"/>
          </a:p>
        </p:txBody>
      </p:sp>
      <p:sp>
        <p:nvSpPr>
          <p:cNvPr id="5" name="Slide Number Placeholder 4">
            <a:extLst>
              <a:ext uri="{FF2B5EF4-FFF2-40B4-BE49-F238E27FC236}">
                <a16:creationId xmlns:a16="http://schemas.microsoft.com/office/drawing/2014/main" id="{CC319B6B-4A8E-440D-B9E8-1AF973ED8975}"/>
              </a:ext>
            </a:extLst>
          </p:cNvPr>
          <p:cNvSpPr>
            <a:spLocks noGrp="1"/>
          </p:cNvSpPr>
          <p:nvPr>
            <p:ph type="sldNum" sz="quarter" idx="12"/>
          </p:nvPr>
        </p:nvSpPr>
        <p:spPr/>
        <p:txBody>
          <a:bodyPr/>
          <a:lstStyle/>
          <a:p>
            <a:fld id="{05510119-DE71-4E9B-981A-C9CEDDE55482}"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a:t>
            </a:r>
          </a:p>
        </p:txBody>
      </p:sp>
      <p:sp>
        <p:nvSpPr>
          <p:cNvPr id="3" name="Content Placeholder 2"/>
          <p:cNvSpPr>
            <a:spLocks noGrp="1"/>
          </p:cNvSpPr>
          <p:nvPr>
            <p:ph idx="1"/>
          </p:nvPr>
        </p:nvSpPr>
        <p:spPr/>
        <p:txBody>
          <a:bodyPr/>
          <a:lstStyle/>
          <a:p>
            <a:r>
              <a:rPr lang="en-US" dirty="0"/>
              <a:t>There are required members of the IEP Team.</a:t>
            </a:r>
          </a:p>
          <a:p>
            <a:r>
              <a:rPr lang="en-US" dirty="0"/>
              <a:t>Notify the person facilitating the IEP which teachers you want to be in attendance prior to the meeting.</a:t>
            </a:r>
          </a:p>
          <a:p>
            <a:r>
              <a:rPr lang="en-US" dirty="0"/>
              <a:t>Parents safeguard their children’s rights. (Rights transfer at 18)</a:t>
            </a:r>
          </a:p>
          <a:p>
            <a:r>
              <a:rPr lang="en-US" dirty="0"/>
              <a:t>Parents need to become knowledgeable of the law to advocate for their child.</a:t>
            </a:r>
          </a:p>
          <a:p>
            <a:r>
              <a:rPr lang="en-US" dirty="0"/>
              <a:t>Contact your local Florida Diagnostic Learning and Resource System (FDLRS) to request a no cost subscription to Special Ed Connection.</a:t>
            </a:r>
          </a:p>
          <a:p>
            <a:endParaRPr lang="en-US" dirty="0"/>
          </a:p>
        </p:txBody>
      </p:sp>
      <p:sp>
        <p:nvSpPr>
          <p:cNvPr id="5" name="Slide Number Placeholder 4">
            <a:extLst>
              <a:ext uri="{FF2B5EF4-FFF2-40B4-BE49-F238E27FC236}">
                <a16:creationId xmlns:a16="http://schemas.microsoft.com/office/drawing/2014/main" id="{44AEFCEA-3FDB-4CD9-ACE5-4B1D712E2950}"/>
              </a:ext>
            </a:extLst>
          </p:cNvPr>
          <p:cNvSpPr>
            <a:spLocks noGrp="1"/>
          </p:cNvSpPr>
          <p:nvPr>
            <p:ph type="sldNum" sz="quarter" idx="12"/>
          </p:nvPr>
        </p:nvSpPr>
        <p:spPr/>
        <p:txBody>
          <a:bodyPr/>
          <a:lstStyle/>
          <a:p>
            <a:fld id="{05510119-DE71-4E9B-981A-C9CEDDE55482}"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a:t>
            </a:r>
          </a:p>
        </p:txBody>
      </p:sp>
      <p:sp>
        <p:nvSpPr>
          <p:cNvPr id="3" name="Content Placeholder 2"/>
          <p:cNvSpPr>
            <a:spLocks noGrp="1"/>
          </p:cNvSpPr>
          <p:nvPr>
            <p:ph idx="1"/>
          </p:nvPr>
        </p:nvSpPr>
        <p:spPr/>
        <p:txBody>
          <a:bodyPr/>
          <a:lstStyle/>
          <a:p>
            <a:r>
              <a:rPr lang="en-US" dirty="0"/>
              <a:t>IEP’s are intended to be a collaborative process where all IEP Team members provide input about the student's educational needs.</a:t>
            </a:r>
          </a:p>
          <a:p>
            <a:r>
              <a:rPr lang="en-US" dirty="0"/>
              <a:t>Parents are equal members of their child’s IEP team.</a:t>
            </a:r>
          </a:p>
          <a:p>
            <a:r>
              <a:rPr lang="en-US" dirty="0"/>
              <a:t>Parental input and private reports must be considered.</a:t>
            </a:r>
          </a:p>
          <a:p>
            <a:r>
              <a:rPr lang="en-US" dirty="0"/>
              <a:t>Provide private reports ahead of time to allow the school based committee time to review and prepared to discuss.</a:t>
            </a:r>
          </a:p>
          <a:p>
            <a:endParaRPr lang="en-US" dirty="0"/>
          </a:p>
        </p:txBody>
      </p:sp>
      <p:sp>
        <p:nvSpPr>
          <p:cNvPr id="5" name="Slide Number Placeholder 4">
            <a:extLst>
              <a:ext uri="{FF2B5EF4-FFF2-40B4-BE49-F238E27FC236}">
                <a16:creationId xmlns:a16="http://schemas.microsoft.com/office/drawing/2014/main" id="{73DE1E48-54D1-4A4A-82D0-543851749D53}"/>
              </a:ext>
            </a:extLst>
          </p:cNvPr>
          <p:cNvSpPr>
            <a:spLocks noGrp="1"/>
          </p:cNvSpPr>
          <p:nvPr>
            <p:ph type="sldNum" sz="quarter" idx="12"/>
          </p:nvPr>
        </p:nvSpPr>
        <p:spPr/>
        <p:txBody>
          <a:bodyPr/>
          <a:lstStyle/>
          <a:p>
            <a:fld id="{05510119-DE71-4E9B-981A-C9CEDDE55482}"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18D7-ED3D-4D17-8BB9-49445E1F3425}"/>
              </a:ext>
            </a:extLst>
          </p:cNvPr>
          <p:cNvSpPr>
            <a:spLocks noGrp="1"/>
          </p:cNvSpPr>
          <p:nvPr>
            <p:ph type="title"/>
          </p:nvPr>
        </p:nvSpPr>
        <p:spPr/>
        <p:txBody>
          <a:bodyPr/>
          <a:lstStyle/>
          <a:p>
            <a:r>
              <a:rPr lang="en-US" dirty="0"/>
              <a:t>Strategy: Including Parent Concerns</a:t>
            </a:r>
          </a:p>
        </p:txBody>
      </p:sp>
      <p:sp>
        <p:nvSpPr>
          <p:cNvPr id="3" name="Content Placeholder 2">
            <a:extLst>
              <a:ext uri="{FF2B5EF4-FFF2-40B4-BE49-F238E27FC236}">
                <a16:creationId xmlns:a16="http://schemas.microsoft.com/office/drawing/2014/main" id="{1589C457-3F8E-4AD1-A4F6-11588B805528}"/>
              </a:ext>
            </a:extLst>
          </p:cNvPr>
          <p:cNvSpPr>
            <a:spLocks noGrp="1"/>
          </p:cNvSpPr>
          <p:nvPr>
            <p:ph idx="1"/>
          </p:nvPr>
        </p:nvSpPr>
        <p:spPr/>
        <p:txBody>
          <a:bodyPr/>
          <a:lstStyle/>
          <a:p>
            <a:pPr marL="0" indent="0">
              <a:buNone/>
            </a:pPr>
            <a:r>
              <a:rPr lang="en-US" dirty="0">
                <a:solidFill>
                  <a:srgbClr val="0070C0"/>
                </a:solidFill>
              </a:rPr>
              <a:t>Parent concern tip: </a:t>
            </a:r>
            <a:r>
              <a:rPr lang="en-US" dirty="0"/>
              <a:t>Draft your parent concerns ahead of time and provide it to the facilitator of the IEP meeting in writing, in advance of the meeting. If there is something that comes up during the IEP meeting that you and the rest of the IEP team disagree about, ask them to add your input and your disagreement to the section on parent concerns or in the conference notes.</a:t>
            </a:r>
          </a:p>
          <a:p>
            <a:pPr marL="0" indent="0">
              <a:buNone/>
            </a:pPr>
            <a:r>
              <a:rPr lang="en-US" dirty="0"/>
              <a:t>You can draft an addendum to be attached to the IEP with your parental concerns and/or your notes of the meeting.</a:t>
            </a:r>
          </a:p>
          <a:p>
            <a:pPr marL="0" indent="0">
              <a:buNone/>
            </a:pPr>
            <a:endParaRPr lang="en-US" dirty="0"/>
          </a:p>
        </p:txBody>
      </p:sp>
    </p:spTree>
    <p:extLst>
      <p:ext uri="{BB962C8B-B14F-4D97-AF65-F5344CB8AC3E}">
        <p14:creationId xmlns:p14="http://schemas.microsoft.com/office/powerpoint/2010/main" val="3074553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Your Rights</a:t>
            </a:r>
          </a:p>
        </p:txBody>
      </p:sp>
      <p:sp>
        <p:nvSpPr>
          <p:cNvPr id="3" name="Content Placeholder 2"/>
          <p:cNvSpPr>
            <a:spLocks noGrp="1"/>
          </p:cNvSpPr>
          <p:nvPr>
            <p:ph idx="1"/>
          </p:nvPr>
        </p:nvSpPr>
        <p:spPr>
          <a:xfrm>
            <a:off x="838200" y="1509346"/>
            <a:ext cx="10515600" cy="4847004"/>
          </a:xfrm>
        </p:spPr>
        <p:txBody>
          <a:bodyPr/>
          <a:lstStyle/>
          <a:p>
            <a:r>
              <a:rPr lang="en-US" sz="2200" dirty="0"/>
              <a:t>Know the law (state board rules and statutes). </a:t>
            </a:r>
            <a:r>
              <a:rPr lang="en-US" sz="2200" dirty="0">
                <a:hlinkClick r:id="rId3"/>
              </a:rPr>
              <a:t>http://www.fldoe.org/core/fileparse.php/7567/urlt/1BTOC.PDF</a:t>
            </a:r>
            <a:r>
              <a:rPr lang="en-US" sz="2200" dirty="0"/>
              <a:t>, </a:t>
            </a:r>
            <a:r>
              <a:rPr lang="en-US" sz="2200" dirty="0">
                <a:hlinkClick r:id="rId4"/>
              </a:rPr>
              <a:t>https://sites.ed.gov/idea/</a:t>
            </a:r>
            <a:r>
              <a:rPr lang="en-US" sz="2200" dirty="0"/>
              <a:t> </a:t>
            </a:r>
          </a:p>
          <a:p>
            <a:r>
              <a:rPr lang="en-US" sz="2200" dirty="0"/>
              <a:t>Review the notice of the meeting.</a:t>
            </a:r>
          </a:p>
          <a:p>
            <a:r>
              <a:rPr lang="en-US" sz="2200" dirty="0"/>
              <a:t>Keep organized records and track progress.</a:t>
            </a:r>
          </a:p>
          <a:p>
            <a:r>
              <a:rPr lang="en-US" sz="2200" dirty="0"/>
              <a:t>Meaningful participation in meetings pertaining to identification, evaluations, and educational placement.</a:t>
            </a:r>
          </a:p>
          <a:p>
            <a:r>
              <a:rPr lang="en-US" sz="2200" dirty="0"/>
              <a:t>Decisions must be based on data.</a:t>
            </a:r>
          </a:p>
          <a:p>
            <a:r>
              <a:rPr lang="en-US" sz="2200" dirty="0"/>
              <a:t>Disagreement with an evaluation report; ask for an Independent Education Evaluation at Public Expense.</a:t>
            </a:r>
          </a:p>
          <a:p>
            <a:r>
              <a:rPr lang="en-US" sz="2200" b="1" u="sng" dirty="0"/>
              <a:t>Receive all proposals/denials in writing. If it is not in writing, it did not happen!</a:t>
            </a:r>
          </a:p>
        </p:txBody>
      </p:sp>
      <p:sp>
        <p:nvSpPr>
          <p:cNvPr id="4" name="Slide Number Placeholder 3">
            <a:extLst>
              <a:ext uri="{FF2B5EF4-FFF2-40B4-BE49-F238E27FC236}">
                <a16:creationId xmlns:a16="http://schemas.microsoft.com/office/drawing/2014/main" id="{7D3E7CD8-BCE4-452C-9A11-6C70DE32464E}"/>
              </a:ext>
            </a:extLst>
          </p:cNvPr>
          <p:cNvSpPr>
            <a:spLocks noGrp="1"/>
          </p:cNvSpPr>
          <p:nvPr>
            <p:ph type="sldNum" sz="quarter" idx="12"/>
          </p:nvPr>
        </p:nvSpPr>
        <p:spPr/>
        <p:txBody>
          <a:bodyPr/>
          <a:lstStyle/>
          <a:p>
            <a:fld id="{05510119-DE71-4E9B-981A-C9CEDDE55482}"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A3D4-427C-49BD-9300-9584EC9DE0F6}"/>
              </a:ext>
            </a:extLst>
          </p:cNvPr>
          <p:cNvSpPr>
            <a:spLocks noGrp="1"/>
          </p:cNvSpPr>
          <p:nvPr>
            <p:ph type="title"/>
          </p:nvPr>
        </p:nvSpPr>
        <p:spPr/>
        <p:txBody>
          <a:bodyPr>
            <a:normAutofit fontScale="90000"/>
          </a:bodyPr>
          <a:lstStyle/>
          <a:p>
            <a:r>
              <a:rPr lang="en-US" dirty="0"/>
              <a:t>Common Pitfalls </a:t>
            </a:r>
            <a:br>
              <a:rPr lang="en-US" dirty="0"/>
            </a:br>
            <a:r>
              <a:rPr lang="en-US" dirty="0"/>
              <a:t>Parents Need to Know</a:t>
            </a:r>
          </a:p>
        </p:txBody>
      </p:sp>
      <p:sp>
        <p:nvSpPr>
          <p:cNvPr id="3" name="Content Placeholder 2">
            <a:extLst>
              <a:ext uri="{FF2B5EF4-FFF2-40B4-BE49-F238E27FC236}">
                <a16:creationId xmlns:a16="http://schemas.microsoft.com/office/drawing/2014/main" id="{02958304-F5AD-4415-9003-1195FE21BA3F}"/>
              </a:ext>
            </a:extLst>
          </p:cNvPr>
          <p:cNvSpPr>
            <a:spLocks noGrp="1"/>
          </p:cNvSpPr>
          <p:nvPr>
            <p:ph idx="1"/>
          </p:nvPr>
        </p:nvSpPr>
        <p:spPr/>
        <p:txBody>
          <a:bodyPr/>
          <a:lstStyle/>
          <a:p>
            <a:r>
              <a:rPr lang="en-US" dirty="0"/>
              <a:t>When asking for your child to be evaluated</a:t>
            </a:r>
          </a:p>
          <a:p>
            <a:pPr lvl="1"/>
            <a:r>
              <a:rPr lang="en-US" dirty="0"/>
              <a:t>Ask to sign consent for an evaluation. </a:t>
            </a:r>
          </a:p>
          <a:p>
            <a:pPr lvl="2"/>
            <a:r>
              <a:rPr lang="en-US" dirty="0"/>
              <a:t>Put it in writing to the ESE Director. Sign and date your request.</a:t>
            </a:r>
          </a:p>
          <a:p>
            <a:pPr lvl="2"/>
            <a:r>
              <a:rPr lang="en-US" dirty="0"/>
              <a:t>If they say MTSS must happen “first,” let them know you know your rights and the MTSS process and evaluations can run concurrently.</a:t>
            </a:r>
          </a:p>
          <a:p>
            <a:pPr lvl="1"/>
            <a:r>
              <a:rPr lang="en-US" dirty="0"/>
              <a:t>When a parent requests to sign consent, and “there is documentation or evidence that” the student “may be a student with a disability,” the district has 30 days to provide the parent the consent form.</a:t>
            </a:r>
          </a:p>
          <a:p>
            <a:pPr lvl="1"/>
            <a:r>
              <a:rPr lang="en-US" dirty="0"/>
              <a:t>Districts have 60 days to complete an initial evaluation from the date you sign consent. </a:t>
            </a:r>
          </a:p>
          <a:p>
            <a:pPr lvl="1"/>
            <a:r>
              <a:rPr lang="en-US" dirty="0"/>
              <a:t>Districts must hold the eligibility meeting within a reasonable time from completing the evaluations.</a:t>
            </a:r>
          </a:p>
        </p:txBody>
      </p:sp>
    </p:spTree>
    <p:extLst>
      <p:ext uri="{BB962C8B-B14F-4D97-AF65-F5344CB8AC3E}">
        <p14:creationId xmlns:p14="http://schemas.microsoft.com/office/powerpoint/2010/main" val="3108878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Overwhelming</a:t>
            </a:r>
          </a:p>
        </p:txBody>
      </p:sp>
      <p:sp>
        <p:nvSpPr>
          <p:cNvPr id="3" name="Content Placeholder 2"/>
          <p:cNvSpPr>
            <a:spLocks noGrp="1"/>
          </p:cNvSpPr>
          <p:nvPr>
            <p:ph idx="1"/>
          </p:nvPr>
        </p:nvSpPr>
        <p:spPr/>
        <p:txBody>
          <a:bodyPr/>
          <a:lstStyle/>
          <a:p>
            <a:r>
              <a:rPr lang="en-US" dirty="0"/>
              <a:t>Don’t be intimidated by the process.</a:t>
            </a:r>
          </a:p>
          <a:p>
            <a:r>
              <a:rPr lang="en-US" dirty="0"/>
              <a:t>IEP meetings sometimes include 10-15 school personnel (or more), frequently with titles and formal dress.</a:t>
            </a:r>
          </a:p>
          <a:p>
            <a:r>
              <a:rPr lang="en-US" dirty="0"/>
              <a:t>Keep the focus on your child’s unique needs and what is required to make  meaningful educational progress.</a:t>
            </a:r>
          </a:p>
          <a:p>
            <a:r>
              <a:rPr lang="en-US" dirty="0"/>
              <a:t>Remember you can bring someone knowledgeable about your child with you. It can be a friend, family member, advocate or anyone who has expertise about your child. </a:t>
            </a:r>
          </a:p>
          <a:p>
            <a:r>
              <a:rPr lang="en-US" dirty="0"/>
              <a:t>Bring someone who can help you take notes, calm your nerves, keep you on track, and provide a second set of ears to discuss what you heard.</a:t>
            </a:r>
          </a:p>
          <a:p>
            <a:pPr marL="0" indent="0">
              <a:buNone/>
            </a:pPr>
            <a:endParaRPr lang="en-US" sz="2800" dirty="0"/>
          </a:p>
          <a:p>
            <a:endParaRPr lang="en-US" sz="2800" dirty="0"/>
          </a:p>
        </p:txBody>
      </p:sp>
      <p:sp>
        <p:nvSpPr>
          <p:cNvPr id="4" name="Slide Number Placeholder 3">
            <a:extLst>
              <a:ext uri="{FF2B5EF4-FFF2-40B4-BE49-F238E27FC236}">
                <a16:creationId xmlns:a16="http://schemas.microsoft.com/office/drawing/2014/main" id="{A1DAF677-89EF-44B3-908C-0DB49CDC6BDA}"/>
              </a:ext>
            </a:extLst>
          </p:cNvPr>
          <p:cNvSpPr>
            <a:spLocks noGrp="1"/>
          </p:cNvSpPr>
          <p:nvPr>
            <p:ph type="sldNum" sz="quarter" idx="12"/>
          </p:nvPr>
        </p:nvSpPr>
        <p:spPr/>
        <p:txBody>
          <a:bodyPr/>
          <a:lstStyle/>
          <a:p>
            <a:fld id="{05510119-DE71-4E9B-981A-C9CEDDE55482}"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disagreements get resolved </a:t>
            </a:r>
            <a:br>
              <a:rPr lang="en-US" dirty="0"/>
            </a:br>
            <a:r>
              <a:rPr lang="en-US" dirty="0"/>
              <a:t>that arise during IEP meetings?</a:t>
            </a:r>
          </a:p>
        </p:txBody>
      </p:sp>
      <p:sp>
        <p:nvSpPr>
          <p:cNvPr id="3" name="Content Placeholder 2"/>
          <p:cNvSpPr>
            <a:spLocks noGrp="1"/>
          </p:cNvSpPr>
          <p:nvPr>
            <p:ph idx="1"/>
          </p:nvPr>
        </p:nvSpPr>
        <p:spPr/>
        <p:txBody>
          <a:bodyPr/>
          <a:lstStyle/>
          <a:p>
            <a:r>
              <a:rPr lang="en-US" sz="2800" dirty="0"/>
              <a:t>Focus on your child’s priority educational needs using data.</a:t>
            </a:r>
          </a:p>
          <a:p>
            <a:r>
              <a:rPr lang="en-US" sz="2800" dirty="0"/>
              <a:t>Document your opinion in the Parent Concerns section.</a:t>
            </a:r>
          </a:p>
          <a:p>
            <a:pPr lvl="1"/>
            <a:r>
              <a:rPr lang="en-US" sz="2400" dirty="0"/>
              <a:t>Write this ahead of time and ask them to copy and paste it exactly into the IEP.</a:t>
            </a:r>
          </a:p>
          <a:p>
            <a:r>
              <a:rPr lang="en-US" sz="2800" dirty="0"/>
              <a:t>If they still don’t agree, document your disagreement with a follow-up email or letter to the ESE Director.</a:t>
            </a:r>
          </a:p>
          <a:p>
            <a:endParaRPr lang="en-US" sz="2800" dirty="0"/>
          </a:p>
        </p:txBody>
      </p:sp>
      <p:sp>
        <p:nvSpPr>
          <p:cNvPr id="4" name="Slide Number Placeholder 3">
            <a:extLst>
              <a:ext uri="{FF2B5EF4-FFF2-40B4-BE49-F238E27FC236}">
                <a16:creationId xmlns:a16="http://schemas.microsoft.com/office/drawing/2014/main" id="{1DE22D69-7899-4037-BB3D-E4657BA2C0D5}"/>
              </a:ext>
            </a:extLst>
          </p:cNvPr>
          <p:cNvSpPr>
            <a:spLocks noGrp="1"/>
          </p:cNvSpPr>
          <p:nvPr>
            <p:ph type="sldNum" sz="quarter" idx="12"/>
          </p:nvPr>
        </p:nvSpPr>
        <p:spPr/>
        <p:txBody>
          <a:bodyPr/>
          <a:lstStyle/>
          <a:p>
            <a:fld id="{05510119-DE71-4E9B-981A-C9CEDDE55482}"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Decides?</a:t>
            </a:r>
          </a:p>
        </p:txBody>
      </p:sp>
      <p:sp>
        <p:nvSpPr>
          <p:cNvPr id="3" name="Content Placeholder 2"/>
          <p:cNvSpPr>
            <a:spLocks noGrp="1"/>
          </p:cNvSpPr>
          <p:nvPr>
            <p:ph idx="1"/>
          </p:nvPr>
        </p:nvSpPr>
        <p:spPr>
          <a:xfrm>
            <a:off x="838200" y="1639460"/>
            <a:ext cx="10515600" cy="4351338"/>
          </a:xfrm>
        </p:spPr>
        <p:txBody>
          <a:bodyPr/>
          <a:lstStyle/>
          <a:p>
            <a:r>
              <a:rPr lang="en-US" dirty="0"/>
              <a:t>It’s an IEP Team decision.</a:t>
            </a:r>
          </a:p>
          <a:p>
            <a:r>
              <a:rPr lang="en-US" dirty="0"/>
              <a:t>The school may tell the parent that they get to determine the resolution, as the school is ultimately responsible for the provision of a FAPE as the Local Education Agency (LEA).</a:t>
            </a:r>
          </a:p>
          <a:p>
            <a:endParaRPr lang="en-US" dirty="0"/>
          </a:p>
        </p:txBody>
      </p:sp>
      <p:pic>
        <p:nvPicPr>
          <p:cNvPr id="5" name="Content Placeholder 4" descr="Image of two adults, standing and leaning in to each other, across a table pointing fingers at each other.">
            <a:extLst>
              <a:ext uri="{C183D7F6-B498-43B3-948B-1728B52AA6E4}">
                <adec:decorative xmlns:adec="http://schemas.microsoft.com/office/drawing/2017/decorative" val="0"/>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743200" y="3673475"/>
            <a:ext cx="6705600" cy="2819400"/>
          </a:xfrm>
        </p:spPr>
      </p:pic>
      <p:sp>
        <p:nvSpPr>
          <p:cNvPr id="4" name="Slide Number Placeholder 3">
            <a:extLst>
              <a:ext uri="{FF2B5EF4-FFF2-40B4-BE49-F238E27FC236}">
                <a16:creationId xmlns:a16="http://schemas.microsoft.com/office/drawing/2014/main" id="{A51E7BDD-F909-4DE4-BC8D-55E588A4EDA6}"/>
              </a:ext>
            </a:extLst>
          </p:cNvPr>
          <p:cNvSpPr>
            <a:spLocks noGrp="1"/>
          </p:cNvSpPr>
          <p:nvPr>
            <p:ph type="sldNum" sz="quarter" idx="12"/>
          </p:nvPr>
        </p:nvSpPr>
        <p:spPr/>
        <p:txBody>
          <a:bodyPr/>
          <a:lstStyle/>
          <a:p>
            <a:fld id="{05510119-DE71-4E9B-981A-C9CEDDE55482}"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B5AA-833E-9539-EA18-345C840449A6}"/>
              </a:ext>
            </a:extLst>
          </p:cNvPr>
          <p:cNvSpPr>
            <a:spLocks noGrp="1"/>
          </p:cNvSpPr>
          <p:nvPr>
            <p:ph type="title"/>
          </p:nvPr>
        </p:nvSpPr>
        <p:spPr/>
        <p:txBody>
          <a:bodyPr/>
          <a:lstStyle/>
          <a:p>
            <a:r>
              <a:rPr lang="en-US" dirty="0"/>
              <a:t>Presenter: April Katine</a:t>
            </a:r>
          </a:p>
        </p:txBody>
      </p:sp>
      <p:sp>
        <p:nvSpPr>
          <p:cNvPr id="3" name="Content Placeholder 2">
            <a:extLst>
              <a:ext uri="{FF2B5EF4-FFF2-40B4-BE49-F238E27FC236}">
                <a16:creationId xmlns:a16="http://schemas.microsoft.com/office/drawing/2014/main" id="{CDC80B55-E136-4FF0-BD4B-6EB67366F761}"/>
              </a:ext>
            </a:extLst>
          </p:cNvPr>
          <p:cNvSpPr>
            <a:spLocks noGrp="1"/>
          </p:cNvSpPr>
          <p:nvPr>
            <p:ph idx="1"/>
          </p:nvPr>
        </p:nvSpPr>
        <p:spPr/>
        <p:txBody>
          <a:bodyPr/>
          <a:lstStyle/>
          <a:p>
            <a:r>
              <a:rPr lang="en-US" dirty="0">
                <a:effectLst/>
              </a:rPr>
              <a:t>April Katine </a:t>
            </a:r>
            <a:r>
              <a:rPr lang="en-US" dirty="0"/>
              <a:t>has worked as </a:t>
            </a:r>
            <a:r>
              <a:rPr lang="en-US" dirty="0">
                <a:effectLst/>
              </a:rPr>
              <a:t>an Advocate-Investigator at Disability Rights Florida (DRF). </a:t>
            </a:r>
          </a:p>
          <a:p>
            <a:r>
              <a:rPr lang="en-US" dirty="0">
                <a:effectLst/>
              </a:rPr>
              <a:t>She has an emphasis in her casework on transition age youth specializing in transition planning. </a:t>
            </a:r>
          </a:p>
          <a:p>
            <a:r>
              <a:rPr lang="en-US" dirty="0">
                <a:effectLst/>
              </a:rPr>
              <a:t>In addition to working as an advocate she has been a director at the Florida Department of </a:t>
            </a:r>
            <a:r>
              <a:rPr lang="en-US">
                <a:effectLst/>
              </a:rPr>
              <a:t>Education in </a:t>
            </a:r>
            <a:r>
              <a:rPr lang="en-US" dirty="0">
                <a:effectLst/>
              </a:rPr>
              <a:t>the areas of parent services, SLD, and transition services. </a:t>
            </a:r>
          </a:p>
          <a:p>
            <a:r>
              <a:rPr lang="en-US" dirty="0">
                <a:effectLst/>
              </a:rPr>
              <a:t>Ms. Katine is a graduate of Florida State University. </a:t>
            </a:r>
          </a:p>
          <a:p>
            <a:endParaRPr lang="en-US" dirty="0"/>
          </a:p>
        </p:txBody>
      </p:sp>
    </p:spTree>
    <p:extLst>
      <p:ext uri="{BB962C8B-B14F-4D97-AF65-F5344CB8AC3E}">
        <p14:creationId xmlns:p14="http://schemas.microsoft.com/office/powerpoint/2010/main" val="2064519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Do?</a:t>
            </a:r>
          </a:p>
        </p:txBody>
      </p:sp>
      <p:sp>
        <p:nvSpPr>
          <p:cNvPr id="3" name="Content Placeholder 2"/>
          <p:cNvSpPr>
            <a:spLocks noGrp="1"/>
          </p:cNvSpPr>
          <p:nvPr>
            <p:ph idx="1"/>
          </p:nvPr>
        </p:nvSpPr>
        <p:spPr/>
        <p:txBody>
          <a:bodyPr/>
          <a:lstStyle/>
          <a:p>
            <a:r>
              <a:rPr lang="en-US" dirty="0"/>
              <a:t>What do parents do when they cannot get the school to agree with their request/s?</a:t>
            </a:r>
          </a:p>
          <a:p>
            <a:r>
              <a:rPr lang="en-US" dirty="0"/>
              <a:t>They have to accept the proposed IEP or seek to enforce their Due Process rights.</a:t>
            </a:r>
          </a:p>
          <a:p>
            <a:r>
              <a:rPr lang="en-US" dirty="0"/>
              <a:t>Ask for the data the IEP Team used to support their decision.</a:t>
            </a:r>
          </a:p>
          <a:p>
            <a:pPr lvl="1"/>
            <a:r>
              <a:rPr lang="en-US" dirty="0"/>
              <a:t>Decisions must be determined by data.</a:t>
            </a:r>
          </a:p>
          <a:p>
            <a:r>
              <a:rPr lang="en-US" dirty="0"/>
              <a:t>Ask for denials in writing. (It is called a Prior Written Notice)</a:t>
            </a:r>
          </a:p>
          <a:p>
            <a:r>
              <a:rPr lang="en-US" dirty="0"/>
              <a:t>Consider using a knowledgeable advocate.</a:t>
            </a:r>
          </a:p>
          <a:p>
            <a:endParaRPr lang="en-US" dirty="0"/>
          </a:p>
          <a:p>
            <a:endParaRPr lang="en-US" dirty="0"/>
          </a:p>
        </p:txBody>
      </p:sp>
      <p:sp>
        <p:nvSpPr>
          <p:cNvPr id="4" name="Slide Number Placeholder 3">
            <a:extLst>
              <a:ext uri="{FF2B5EF4-FFF2-40B4-BE49-F238E27FC236}">
                <a16:creationId xmlns:a16="http://schemas.microsoft.com/office/drawing/2014/main" id="{A52B552F-D645-46DF-B912-3AA0FE211B26}"/>
              </a:ext>
            </a:extLst>
          </p:cNvPr>
          <p:cNvSpPr>
            <a:spLocks noGrp="1"/>
          </p:cNvSpPr>
          <p:nvPr>
            <p:ph type="sldNum" sz="quarter" idx="12"/>
          </p:nvPr>
        </p:nvSpPr>
        <p:spPr/>
        <p:txBody>
          <a:bodyPr/>
          <a:lstStyle/>
          <a:p>
            <a:fld id="{05510119-DE71-4E9B-981A-C9CEDDE55482}"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a:t>
            </a:r>
          </a:p>
        </p:txBody>
      </p:sp>
      <p:sp>
        <p:nvSpPr>
          <p:cNvPr id="3" name="Content Placeholder 2"/>
          <p:cNvSpPr>
            <a:spLocks noGrp="1"/>
          </p:cNvSpPr>
          <p:nvPr>
            <p:ph idx="1"/>
          </p:nvPr>
        </p:nvSpPr>
        <p:spPr/>
        <p:txBody>
          <a:bodyPr/>
          <a:lstStyle/>
          <a:p>
            <a:r>
              <a:rPr lang="en-US" sz="2800" dirty="0"/>
              <a:t>Parents do not have the ability to override the IEP Team’s  decision.</a:t>
            </a:r>
          </a:p>
          <a:p>
            <a:r>
              <a:rPr lang="en-US" sz="2800" dirty="0"/>
              <a:t>They may feel powerless to persuade the team to try their suggestion.</a:t>
            </a:r>
          </a:p>
          <a:p>
            <a:r>
              <a:rPr lang="en-US" sz="2800" dirty="0"/>
              <a:t>Staff sometimes feel they must make decisions based on resources, cost and availability, </a:t>
            </a:r>
            <a:r>
              <a:rPr lang="en-US" sz="2800" b="1" u="sng" dirty="0"/>
              <a:t>which is incorrect</a:t>
            </a:r>
            <a:r>
              <a:rPr lang="en-US" sz="2800" dirty="0"/>
              <a:t>.</a:t>
            </a:r>
          </a:p>
          <a:p>
            <a:r>
              <a:rPr lang="en-US" sz="2800" dirty="0"/>
              <a:t>Your procedural safeguards are what you have to rely on if you cannot persuade the IEP team to see it your way.</a:t>
            </a:r>
          </a:p>
          <a:p>
            <a:endParaRPr lang="en-US" sz="2800" dirty="0"/>
          </a:p>
        </p:txBody>
      </p:sp>
      <p:sp>
        <p:nvSpPr>
          <p:cNvPr id="4" name="Slide Number Placeholder 3">
            <a:extLst>
              <a:ext uri="{FF2B5EF4-FFF2-40B4-BE49-F238E27FC236}">
                <a16:creationId xmlns:a16="http://schemas.microsoft.com/office/drawing/2014/main" id="{F19497BE-42AB-445A-8920-7F4D939DE640}"/>
              </a:ext>
            </a:extLst>
          </p:cNvPr>
          <p:cNvSpPr>
            <a:spLocks noGrp="1"/>
          </p:cNvSpPr>
          <p:nvPr>
            <p:ph type="sldNum" sz="quarter" idx="12"/>
          </p:nvPr>
        </p:nvSpPr>
        <p:spPr/>
        <p:txBody>
          <a:bodyPr/>
          <a:lstStyle/>
          <a:p>
            <a:fld id="{05510119-DE71-4E9B-981A-C9CEDDE55482}"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Independent Education Evaluation (IEE)</a:t>
            </a:r>
          </a:p>
        </p:txBody>
      </p:sp>
      <p:sp>
        <p:nvSpPr>
          <p:cNvPr id="3" name="Content Placeholder 2"/>
          <p:cNvSpPr>
            <a:spLocks noGrp="1"/>
          </p:cNvSpPr>
          <p:nvPr>
            <p:ph idx="1"/>
          </p:nvPr>
        </p:nvSpPr>
        <p:spPr/>
        <p:txBody>
          <a:bodyPr/>
          <a:lstStyle/>
          <a:p>
            <a:r>
              <a:rPr lang="en-US" sz="2800" dirty="0"/>
              <a:t>If you disagree with the school’s evaluation you can request an independent educational evaluation at public expense.</a:t>
            </a:r>
          </a:p>
          <a:p>
            <a:r>
              <a:rPr lang="en-US" sz="2800" dirty="0"/>
              <a:t>The District must:</a:t>
            </a:r>
          </a:p>
          <a:p>
            <a:pPr lvl="1"/>
            <a:r>
              <a:rPr lang="en-US" sz="2800" dirty="0"/>
              <a:t>Grant the request, or</a:t>
            </a:r>
          </a:p>
          <a:p>
            <a:pPr lvl="1"/>
            <a:r>
              <a:rPr lang="en-US" sz="2800" dirty="0"/>
              <a:t>File for due process without </a:t>
            </a:r>
            <a:r>
              <a:rPr lang="en-US" sz="2800" u="sng" dirty="0"/>
              <a:t>undue</a:t>
            </a:r>
            <a:r>
              <a:rPr lang="en-US" sz="2800" dirty="0"/>
              <a:t> delay.</a:t>
            </a:r>
          </a:p>
        </p:txBody>
      </p:sp>
      <p:sp>
        <p:nvSpPr>
          <p:cNvPr id="4" name="Slide Number Placeholder 3">
            <a:extLst>
              <a:ext uri="{FF2B5EF4-FFF2-40B4-BE49-F238E27FC236}">
                <a16:creationId xmlns:a16="http://schemas.microsoft.com/office/drawing/2014/main" id="{EC7078AA-0648-44FD-9652-FFD504B7AC91}"/>
              </a:ext>
            </a:extLst>
          </p:cNvPr>
          <p:cNvSpPr>
            <a:spLocks noGrp="1"/>
          </p:cNvSpPr>
          <p:nvPr>
            <p:ph type="sldNum" sz="quarter" idx="12"/>
          </p:nvPr>
        </p:nvSpPr>
        <p:spPr/>
        <p:txBody>
          <a:bodyPr/>
          <a:lstStyle/>
          <a:p>
            <a:fld id="{05510119-DE71-4E9B-981A-C9CEDDE55482}" type="slidenum">
              <a:rPr lang="en-US" smtClean="0"/>
              <a:pPr/>
              <a:t>22</a:t>
            </a:fld>
            <a:endParaRPr lang="en-US" dirty="0"/>
          </a:p>
        </p:txBody>
      </p:sp>
    </p:spTree>
    <p:extLst>
      <p:ext uri="{BB962C8B-B14F-4D97-AF65-F5344CB8AC3E}">
        <p14:creationId xmlns:p14="http://schemas.microsoft.com/office/powerpoint/2010/main" val="2325519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a:t>
            </a:r>
          </a:p>
        </p:txBody>
      </p:sp>
      <p:sp>
        <p:nvSpPr>
          <p:cNvPr id="3" name="Content Placeholder 2"/>
          <p:cNvSpPr>
            <a:spLocks noGrp="1"/>
          </p:cNvSpPr>
          <p:nvPr>
            <p:ph idx="1"/>
          </p:nvPr>
        </p:nvSpPr>
        <p:spPr/>
        <p:txBody>
          <a:bodyPr/>
          <a:lstStyle/>
          <a:p>
            <a:r>
              <a:rPr lang="en-US" sz="2800" dirty="0"/>
              <a:t>Negotiation is about coming up with a win/win solution.</a:t>
            </a:r>
          </a:p>
          <a:p>
            <a:r>
              <a:rPr lang="en-US" sz="2800" dirty="0"/>
              <a:t>The process should always focus on what is appropriate for the student.</a:t>
            </a:r>
          </a:p>
          <a:p>
            <a:r>
              <a:rPr lang="en-US" sz="2800" dirty="0"/>
              <a:t>Don’t get hung up on past negative interactions with the school, try to focus on how to move forward and get what your child needs.</a:t>
            </a:r>
          </a:p>
        </p:txBody>
      </p:sp>
      <p:sp>
        <p:nvSpPr>
          <p:cNvPr id="4" name="Slide Number Placeholder 3">
            <a:extLst>
              <a:ext uri="{FF2B5EF4-FFF2-40B4-BE49-F238E27FC236}">
                <a16:creationId xmlns:a16="http://schemas.microsoft.com/office/drawing/2014/main" id="{9B716A74-00C5-433F-8A19-CC963E5F4CCA}"/>
              </a:ext>
            </a:extLst>
          </p:cNvPr>
          <p:cNvSpPr>
            <a:spLocks noGrp="1"/>
          </p:cNvSpPr>
          <p:nvPr>
            <p:ph type="sldNum" sz="quarter" idx="12"/>
          </p:nvPr>
        </p:nvSpPr>
        <p:spPr/>
        <p:txBody>
          <a:bodyPr/>
          <a:lstStyle/>
          <a:p>
            <a:fld id="{05510119-DE71-4E9B-981A-C9CEDDE55482}"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For Working With </a:t>
            </a:r>
            <a:br>
              <a:rPr lang="en-US" dirty="0"/>
            </a:br>
            <a:r>
              <a:rPr lang="en-US" dirty="0"/>
              <a:t>Your Child’s School (1 of 2) </a:t>
            </a:r>
          </a:p>
        </p:txBody>
      </p:sp>
      <p:sp>
        <p:nvSpPr>
          <p:cNvPr id="3" name="Content Placeholder 2"/>
          <p:cNvSpPr>
            <a:spLocks noGrp="1"/>
          </p:cNvSpPr>
          <p:nvPr>
            <p:ph idx="1"/>
          </p:nvPr>
        </p:nvSpPr>
        <p:spPr/>
        <p:txBody>
          <a:bodyPr/>
          <a:lstStyle/>
          <a:p>
            <a:r>
              <a:rPr lang="en-US" dirty="0"/>
              <a:t>Share information about your child, including private reports. </a:t>
            </a:r>
          </a:p>
          <a:p>
            <a:r>
              <a:rPr lang="en-US" dirty="0"/>
              <a:t>Work the chain-of-command. </a:t>
            </a:r>
          </a:p>
          <a:p>
            <a:r>
              <a:rPr lang="en-US" dirty="0"/>
              <a:t>Don’t be afraid to go above their heads if they say no.</a:t>
            </a:r>
          </a:p>
          <a:p>
            <a:r>
              <a:rPr lang="en-US" dirty="0"/>
              <a:t>Stay connected and attend ALL meetings.</a:t>
            </a:r>
          </a:p>
          <a:p>
            <a:r>
              <a:rPr lang="en-US" dirty="0"/>
              <a:t>Seek a win-win situation for your child.</a:t>
            </a:r>
          </a:p>
          <a:p>
            <a:r>
              <a:rPr lang="en-US" dirty="0"/>
              <a:t>Stay involved and provide solutions. </a:t>
            </a:r>
          </a:p>
          <a:p>
            <a:r>
              <a:rPr lang="en-US" dirty="0"/>
              <a:t>Build good relationships when there isn’t conflict.</a:t>
            </a:r>
          </a:p>
          <a:p>
            <a:r>
              <a:rPr lang="en-US" dirty="0"/>
              <a:t>Become a knowledgeable advocate. </a:t>
            </a:r>
          </a:p>
          <a:p>
            <a:r>
              <a:rPr lang="en-US" dirty="0"/>
              <a:t>Keep your emotions out of it. When you are upset it is hard to think.</a:t>
            </a:r>
          </a:p>
          <a:p>
            <a:endParaRPr lang="en-US" dirty="0"/>
          </a:p>
        </p:txBody>
      </p:sp>
      <p:sp>
        <p:nvSpPr>
          <p:cNvPr id="4" name="Slide Number Placeholder 3">
            <a:extLst>
              <a:ext uri="{FF2B5EF4-FFF2-40B4-BE49-F238E27FC236}">
                <a16:creationId xmlns:a16="http://schemas.microsoft.com/office/drawing/2014/main" id="{E7C31E5B-DD20-444C-8CA3-A558EA1A5D88}"/>
              </a:ext>
            </a:extLst>
          </p:cNvPr>
          <p:cNvSpPr>
            <a:spLocks noGrp="1"/>
          </p:cNvSpPr>
          <p:nvPr>
            <p:ph type="sldNum" sz="quarter" idx="12"/>
          </p:nvPr>
        </p:nvSpPr>
        <p:spPr/>
        <p:txBody>
          <a:bodyPr/>
          <a:lstStyle/>
          <a:p>
            <a:fld id="{05510119-DE71-4E9B-981A-C9CEDDE55482}"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For Working With </a:t>
            </a:r>
            <a:br>
              <a:rPr lang="en-US" dirty="0"/>
            </a:br>
            <a:r>
              <a:rPr lang="en-US" dirty="0"/>
              <a:t>Your Child’s School (2 of 2)</a:t>
            </a:r>
          </a:p>
        </p:txBody>
      </p:sp>
      <p:sp>
        <p:nvSpPr>
          <p:cNvPr id="3" name="Content Placeholder 2"/>
          <p:cNvSpPr>
            <a:spLocks noGrp="1"/>
          </p:cNvSpPr>
          <p:nvPr>
            <p:ph idx="1"/>
          </p:nvPr>
        </p:nvSpPr>
        <p:spPr/>
        <p:txBody>
          <a:bodyPr/>
          <a:lstStyle/>
          <a:p>
            <a:r>
              <a:rPr lang="en-US" dirty="0"/>
              <a:t>Know the law (rights); knowledge = power.</a:t>
            </a:r>
          </a:p>
          <a:p>
            <a:r>
              <a:rPr lang="en-US" dirty="0"/>
              <a:t>Know the lingo. </a:t>
            </a:r>
          </a:p>
          <a:p>
            <a:r>
              <a:rPr lang="en-US" dirty="0"/>
              <a:t>If you don’t understand ask for an explanation.</a:t>
            </a:r>
          </a:p>
          <a:p>
            <a:r>
              <a:rPr lang="en-US" dirty="0"/>
              <a:t>Become familiar with school policies and procedures.</a:t>
            </a:r>
          </a:p>
          <a:p>
            <a:r>
              <a:rPr lang="en-US" dirty="0"/>
              <a:t>Know the rules of the game.</a:t>
            </a:r>
          </a:p>
          <a:p>
            <a:r>
              <a:rPr lang="en-US" dirty="0"/>
              <a:t>Do not let emotions get in the way.</a:t>
            </a:r>
          </a:p>
          <a:p>
            <a:r>
              <a:rPr lang="en-US" dirty="0"/>
              <a:t>Put all requests in writing.</a:t>
            </a:r>
          </a:p>
          <a:p>
            <a:endParaRPr lang="en-US" dirty="0"/>
          </a:p>
          <a:p>
            <a:endParaRPr lang="en-US" dirty="0"/>
          </a:p>
        </p:txBody>
      </p:sp>
      <p:sp>
        <p:nvSpPr>
          <p:cNvPr id="4" name="Slide Number Placeholder 3">
            <a:extLst>
              <a:ext uri="{FF2B5EF4-FFF2-40B4-BE49-F238E27FC236}">
                <a16:creationId xmlns:a16="http://schemas.microsoft.com/office/drawing/2014/main" id="{93318233-41E3-4C33-A6BD-624418237FE5}"/>
              </a:ext>
            </a:extLst>
          </p:cNvPr>
          <p:cNvSpPr>
            <a:spLocks noGrp="1"/>
          </p:cNvSpPr>
          <p:nvPr>
            <p:ph type="sldNum" sz="quarter" idx="12"/>
          </p:nvPr>
        </p:nvSpPr>
        <p:spPr/>
        <p:txBody>
          <a:bodyPr/>
          <a:lstStyle/>
          <a:p>
            <a:fld id="{05510119-DE71-4E9B-981A-C9CEDDE55482}" type="slidenum">
              <a:rPr lang="en-US" smtClean="0"/>
              <a:pPr/>
              <a:t>25</a:t>
            </a:fld>
            <a:endParaRPr lang="en-US" dirty="0"/>
          </a:p>
        </p:txBody>
      </p:sp>
    </p:spTree>
    <p:extLst>
      <p:ext uri="{BB962C8B-B14F-4D97-AF65-F5344CB8AC3E}">
        <p14:creationId xmlns:p14="http://schemas.microsoft.com/office/powerpoint/2010/main" val="1076053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a:t>
            </a:r>
          </a:p>
        </p:txBody>
      </p:sp>
      <p:sp>
        <p:nvSpPr>
          <p:cNvPr id="3" name="Content Placeholder 2"/>
          <p:cNvSpPr>
            <a:spLocks noGrp="1"/>
          </p:cNvSpPr>
          <p:nvPr>
            <p:ph idx="1"/>
          </p:nvPr>
        </p:nvSpPr>
        <p:spPr/>
        <p:txBody>
          <a:bodyPr/>
          <a:lstStyle/>
          <a:p>
            <a:r>
              <a:rPr lang="en-US" sz="2800" dirty="0"/>
              <a:t>Monitor progress, check homework, classwork, agenda, report cards and progress reports.</a:t>
            </a:r>
          </a:p>
          <a:p>
            <a:r>
              <a:rPr lang="en-US" sz="2800" dirty="0"/>
              <a:t>Prepare for meetings.</a:t>
            </a:r>
          </a:p>
          <a:p>
            <a:r>
              <a:rPr lang="en-US" sz="2800" dirty="0"/>
              <a:t>Keep your focus on your child’s needs.</a:t>
            </a:r>
          </a:p>
          <a:p>
            <a:r>
              <a:rPr lang="en-US" sz="2800" dirty="0"/>
              <a:t>Propose solutions.</a:t>
            </a:r>
          </a:p>
          <a:p>
            <a:r>
              <a:rPr lang="en-US" sz="2800" dirty="0"/>
              <a:t>Request denials in writing.</a:t>
            </a:r>
          </a:p>
          <a:p>
            <a:r>
              <a:rPr lang="en-US" sz="2800" dirty="0"/>
              <a:t>Negotiate resolutions.</a:t>
            </a:r>
          </a:p>
          <a:p>
            <a:r>
              <a:rPr lang="en-US" sz="2800" dirty="0"/>
              <a:t>Seek compensatory education, if appropriate.</a:t>
            </a:r>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E5695F20-2663-4C0B-ABC8-707A4DD45B4F}"/>
              </a:ext>
            </a:extLst>
          </p:cNvPr>
          <p:cNvSpPr>
            <a:spLocks noGrp="1"/>
          </p:cNvSpPr>
          <p:nvPr>
            <p:ph type="sldNum" sz="quarter" idx="12"/>
          </p:nvPr>
        </p:nvSpPr>
        <p:spPr/>
        <p:txBody>
          <a:bodyPr/>
          <a:lstStyle/>
          <a:p>
            <a:fld id="{05510119-DE71-4E9B-981A-C9CEDDE55482}" type="slidenum">
              <a:rPr lang="en-US" smtClean="0"/>
              <a:pPr/>
              <a:t>26</a:t>
            </a:fld>
            <a:endParaRPr lang="en-US" dirty="0"/>
          </a:p>
        </p:txBody>
      </p:sp>
    </p:spTree>
    <p:extLst>
      <p:ext uri="{BB962C8B-B14F-4D97-AF65-F5344CB8AC3E}">
        <p14:creationId xmlns:p14="http://schemas.microsoft.com/office/powerpoint/2010/main" val="2468824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Some Options to Try at the School Level</a:t>
            </a:r>
          </a:p>
        </p:txBody>
      </p:sp>
      <p:sp>
        <p:nvSpPr>
          <p:cNvPr id="3" name="Content Placeholder 2"/>
          <p:cNvSpPr>
            <a:spLocks noGrp="1"/>
          </p:cNvSpPr>
          <p:nvPr>
            <p:ph idx="1"/>
          </p:nvPr>
        </p:nvSpPr>
        <p:spPr/>
        <p:txBody>
          <a:bodyPr/>
          <a:lstStyle/>
          <a:p>
            <a:r>
              <a:rPr lang="en-US" dirty="0"/>
              <a:t>Try to resolve at the school level with the IEP Team, Principal, and ESE Staffing Specialist.</a:t>
            </a:r>
          </a:p>
          <a:p>
            <a:r>
              <a:rPr lang="en-US" dirty="0"/>
              <a:t>Contact the District ESE Director and Superintendent. </a:t>
            </a:r>
          </a:p>
          <a:p>
            <a:r>
              <a:rPr lang="en-US" dirty="0"/>
              <a:t>Utilize an Advocate.</a:t>
            </a:r>
          </a:p>
        </p:txBody>
      </p:sp>
      <p:sp>
        <p:nvSpPr>
          <p:cNvPr id="4" name="Slide Number Placeholder 3">
            <a:extLst>
              <a:ext uri="{FF2B5EF4-FFF2-40B4-BE49-F238E27FC236}">
                <a16:creationId xmlns:a16="http://schemas.microsoft.com/office/drawing/2014/main" id="{204B454F-C0AF-4A29-912C-78EC546D9CDA}"/>
              </a:ext>
            </a:extLst>
          </p:cNvPr>
          <p:cNvSpPr>
            <a:spLocks noGrp="1"/>
          </p:cNvSpPr>
          <p:nvPr>
            <p:ph type="sldNum" sz="quarter" idx="12"/>
          </p:nvPr>
        </p:nvSpPr>
        <p:spPr/>
        <p:txBody>
          <a:bodyPr/>
          <a:lstStyle/>
          <a:p>
            <a:fld id="{05510119-DE71-4E9B-981A-C9CEDDE55482}"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491"/>
            <a:ext cx="10515600" cy="908783"/>
          </a:xfrm>
        </p:spPr>
        <p:txBody>
          <a:bodyPr>
            <a:normAutofit fontScale="90000"/>
          </a:bodyPr>
          <a:lstStyle/>
          <a:p>
            <a:r>
              <a:rPr lang="en-US" dirty="0"/>
              <a:t>Understanding The </a:t>
            </a:r>
            <a:br>
              <a:rPr lang="en-US" dirty="0"/>
            </a:br>
            <a:r>
              <a:rPr lang="en-US" dirty="0"/>
              <a:t>Chain Of Command (1 of 2) </a:t>
            </a:r>
          </a:p>
        </p:txBody>
      </p:sp>
      <p:sp>
        <p:nvSpPr>
          <p:cNvPr id="4" name="Content Placeholder 3"/>
          <p:cNvSpPr>
            <a:spLocks noGrp="1"/>
          </p:cNvSpPr>
          <p:nvPr>
            <p:ph sz="half" idx="1"/>
          </p:nvPr>
        </p:nvSpPr>
        <p:spPr>
          <a:xfrm>
            <a:off x="838200" y="1638587"/>
            <a:ext cx="10744200" cy="4351338"/>
          </a:xfrm>
        </p:spPr>
        <p:txBody>
          <a:bodyPr numCol="2"/>
          <a:lstStyle/>
          <a:p>
            <a:pPr marL="0" lvl="0" indent="0">
              <a:buNone/>
            </a:pPr>
            <a:r>
              <a:rPr lang="en-US" sz="2800" b="1" dirty="0"/>
              <a:t>Teacher</a:t>
            </a:r>
            <a:endParaRPr lang="en-US" sz="2400" b="1" dirty="0"/>
          </a:p>
          <a:p>
            <a:pPr lvl="0"/>
            <a:r>
              <a:rPr lang="en-US" sz="2400" dirty="0"/>
              <a:t>Should be your first line of communication.</a:t>
            </a:r>
          </a:p>
          <a:p>
            <a:pPr lvl="0"/>
            <a:r>
              <a:rPr lang="en-US" sz="2400" dirty="0"/>
              <a:t>Be sure to document your communication with the teacher in writing.</a:t>
            </a:r>
          </a:p>
          <a:p>
            <a:pPr lvl="0"/>
            <a:endParaRPr lang="en-US" sz="2400" dirty="0"/>
          </a:p>
          <a:p>
            <a:pPr lvl="0"/>
            <a:endParaRPr lang="en-US" sz="2400" dirty="0"/>
          </a:p>
          <a:p>
            <a:pPr lvl="0"/>
            <a:endParaRPr lang="en-US" sz="2400" dirty="0"/>
          </a:p>
          <a:p>
            <a:pPr lvl="0"/>
            <a:endParaRPr lang="en-US" sz="2400" dirty="0"/>
          </a:p>
          <a:p>
            <a:pPr lvl="0"/>
            <a:endParaRPr lang="en-US" sz="2400" dirty="0"/>
          </a:p>
          <a:p>
            <a:pPr marL="0" lvl="0" indent="0">
              <a:buNone/>
            </a:pPr>
            <a:r>
              <a:rPr lang="en-US" sz="2800" b="1" dirty="0"/>
              <a:t>Principal</a:t>
            </a:r>
          </a:p>
          <a:p>
            <a:pPr lvl="0"/>
            <a:r>
              <a:rPr lang="en-US" dirty="0">
                <a:latin typeface="Arial" pitchFamily="34" charset="0"/>
                <a:cs typeface="Arial" pitchFamily="34" charset="0"/>
              </a:rPr>
              <a:t>The principal is the person who is responsible for every student attending their school.  </a:t>
            </a:r>
          </a:p>
          <a:p>
            <a:pPr lvl="0"/>
            <a:r>
              <a:rPr lang="en-US" dirty="0">
                <a:latin typeface="Arial" pitchFamily="34" charset="0"/>
                <a:cs typeface="Arial" pitchFamily="34" charset="0"/>
              </a:rPr>
              <a:t>The principal is responsible for all of the  teachers and ultimately responsible for the school’s success and/or failures.   </a:t>
            </a:r>
          </a:p>
          <a:p>
            <a:pPr lvl="0"/>
            <a:r>
              <a:rPr lang="en-US" dirty="0">
                <a:latin typeface="Arial" pitchFamily="34" charset="0"/>
                <a:cs typeface="Arial" pitchFamily="34" charset="0"/>
              </a:rPr>
              <a:t>Request assistance from your school principal if you are unable to successfully resolve your concerns with your child’s teacher.</a:t>
            </a:r>
          </a:p>
          <a:p>
            <a:endParaRPr lang="en-US" dirty="0"/>
          </a:p>
        </p:txBody>
      </p:sp>
      <p:sp>
        <p:nvSpPr>
          <p:cNvPr id="3" name="Slide Number Placeholder 2">
            <a:extLst>
              <a:ext uri="{FF2B5EF4-FFF2-40B4-BE49-F238E27FC236}">
                <a16:creationId xmlns:a16="http://schemas.microsoft.com/office/drawing/2014/main" id="{86A34BF2-811F-488C-8B0A-C558C6DEFDA5}"/>
              </a:ext>
            </a:extLst>
          </p:cNvPr>
          <p:cNvSpPr>
            <a:spLocks noGrp="1"/>
          </p:cNvSpPr>
          <p:nvPr>
            <p:ph type="sldNum" sz="quarter" idx="12"/>
          </p:nvPr>
        </p:nvSpPr>
        <p:spPr/>
        <p:txBody>
          <a:bodyPr/>
          <a:lstStyle/>
          <a:p>
            <a:fld id="{05510119-DE71-4E9B-981A-C9CEDDE55482}"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02063"/>
            <a:ext cx="10515600" cy="908783"/>
          </a:xfrm>
        </p:spPr>
        <p:txBody>
          <a:bodyPr>
            <a:normAutofit fontScale="90000"/>
          </a:bodyPr>
          <a:lstStyle/>
          <a:p>
            <a:r>
              <a:rPr lang="en-US" dirty="0"/>
              <a:t>Understanding The </a:t>
            </a:r>
            <a:br>
              <a:rPr lang="en-US" dirty="0"/>
            </a:br>
            <a:r>
              <a:rPr lang="en-US" dirty="0"/>
              <a:t>Chain Of Command (2 of 2)</a:t>
            </a:r>
          </a:p>
        </p:txBody>
      </p:sp>
      <p:sp>
        <p:nvSpPr>
          <p:cNvPr id="8" name="Content Placeholder 7"/>
          <p:cNvSpPr>
            <a:spLocks noGrp="1"/>
          </p:cNvSpPr>
          <p:nvPr>
            <p:ph idx="1"/>
          </p:nvPr>
        </p:nvSpPr>
        <p:spPr/>
        <p:txBody>
          <a:bodyPr/>
          <a:lstStyle/>
          <a:p>
            <a:pPr marL="0" lvl="0" indent="0">
              <a:buNone/>
            </a:pPr>
            <a:r>
              <a:rPr lang="en-US" sz="2800" b="1" dirty="0"/>
              <a:t>ESE Director</a:t>
            </a:r>
          </a:p>
          <a:p>
            <a:pPr lvl="0"/>
            <a:r>
              <a:rPr lang="en-US" dirty="0"/>
              <a:t>The ESE director assures the development and delivery of an appropriate education in the least restrictive environment to all students eligible for exceptional education. ESE directors typically report to the Assistant Superintendent for Curriculum and Instructional Services.    </a:t>
            </a:r>
          </a:p>
          <a:p>
            <a:pPr lvl="0"/>
            <a:r>
              <a:rPr lang="en-US" dirty="0"/>
              <a:t>They are typically assigned to supervise the work of the Exceptional Student Education Supervisors, Exceptional Student Education Staffing Specialists, and assigned Exceptional Student Education Support Personnel.</a:t>
            </a:r>
          </a:p>
          <a:p>
            <a:endParaRPr lang="en-US" dirty="0"/>
          </a:p>
        </p:txBody>
      </p:sp>
      <p:sp>
        <p:nvSpPr>
          <p:cNvPr id="2" name="Slide Number Placeholder 1">
            <a:extLst>
              <a:ext uri="{FF2B5EF4-FFF2-40B4-BE49-F238E27FC236}">
                <a16:creationId xmlns:a16="http://schemas.microsoft.com/office/drawing/2014/main" id="{27AF15DE-912E-435F-8A11-73D1F9B6472B}"/>
              </a:ext>
            </a:extLst>
          </p:cNvPr>
          <p:cNvSpPr>
            <a:spLocks noGrp="1"/>
          </p:cNvSpPr>
          <p:nvPr>
            <p:ph type="sldNum" sz="quarter" idx="12"/>
          </p:nvPr>
        </p:nvSpPr>
        <p:spPr/>
        <p:txBody>
          <a:bodyPr/>
          <a:lstStyle/>
          <a:p>
            <a:fld id="{05510119-DE71-4E9B-981A-C9CEDDE55482}"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C5FE-9DE4-34E2-71C3-ED2502203FAD}"/>
              </a:ext>
            </a:extLst>
          </p:cNvPr>
          <p:cNvSpPr>
            <a:spLocks noGrp="1"/>
          </p:cNvSpPr>
          <p:nvPr>
            <p:ph type="title"/>
          </p:nvPr>
        </p:nvSpPr>
        <p:spPr/>
        <p:txBody>
          <a:bodyPr/>
          <a:lstStyle/>
          <a:p>
            <a:r>
              <a:rPr lang="en-US" dirty="0"/>
              <a:t>Presenter: Pamela Ford</a:t>
            </a:r>
          </a:p>
        </p:txBody>
      </p:sp>
      <p:sp>
        <p:nvSpPr>
          <p:cNvPr id="3" name="Content Placeholder 2">
            <a:extLst>
              <a:ext uri="{FF2B5EF4-FFF2-40B4-BE49-F238E27FC236}">
                <a16:creationId xmlns:a16="http://schemas.microsoft.com/office/drawing/2014/main" id="{295092A9-17E7-328A-FADC-BF68AF222A71}"/>
              </a:ext>
            </a:extLst>
          </p:cNvPr>
          <p:cNvSpPr>
            <a:spLocks noGrp="1"/>
          </p:cNvSpPr>
          <p:nvPr>
            <p:ph idx="1"/>
          </p:nvPr>
        </p:nvSpPr>
        <p:spPr/>
        <p:txBody>
          <a:bodyPr/>
          <a:lstStyle/>
          <a:p>
            <a:r>
              <a:rPr lang="en-US" dirty="0"/>
              <a:t>Pam Ford</a:t>
            </a:r>
            <a:r>
              <a:rPr lang="en-US" sz="2400" dirty="0"/>
              <a:t> has worked as a Senior Advocate-Investigator in Special Education on the Advocacy, Education and Outreach (AEO) team at Disability Rights Florida (DRF).</a:t>
            </a:r>
          </a:p>
          <a:p>
            <a:r>
              <a:rPr lang="en-US" sz="2400" dirty="0"/>
              <a:t>In addition to her three years at DRF, Pam has been helping individuals with disabilities in the areas of mental health, substance abuse, and HIV/AIDS for over twenty-five years.</a:t>
            </a:r>
          </a:p>
          <a:p>
            <a:r>
              <a:rPr lang="en-US" sz="2400" dirty="0"/>
              <a:t>She has a Master’s Degree in Counseling and Human Systems from Florida State University. </a:t>
            </a:r>
          </a:p>
          <a:p>
            <a:endParaRPr lang="en-US" dirty="0"/>
          </a:p>
          <a:p>
            <a:pPr marL="0" indent="0">
              <a:buNone/>
            </a:pPr>
            <a:endParaRPr lang="en-US" dirty="0"/>
          </a:p>
        </p:txBody>
      </p:sp>
    </p:spTree>
    <p:extLst>
      <p:ext uri="{BB962C8B-B14F-4D97-AF65-F5344CB8AC3E}">
        <p14:creationId xmlns:p14="http://schemas.microsoft.com/office/powerpoint/2010/main" val="1928854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EBE4-2068-41B8-BF80-56E1F926978A}"/>
              </a:ext>
            </a:extLst>
          </p:cNvPr>
          <p:cNvSpPr>
            <a:spLocks noGrp="1"/>
          </p:cNvSpPr>
          <p:nvPr>
            <p:ph type="ctrTitle"/>
          </p:nvPr>
        </p:nvSpPr>
        <p:spPr>
          <a:xfrm>
            <a:off x="1867877" y="2355665"/>
            <a:ext cx="8456246" cy="1872639"/>
          </a:xfrm>
        </p:spPr>
        <p:txBody>
          <a:bodyPr/>
          <a:lstStyle/>
          <a:p>
            <a:r>
              <a:rPr lang="en-US" sz="5400" dirty="0"/>
              <a:t>For Middle and High School Transition</a:t>
            </a:r>
            <a:endParaRPr lang="en-US" dirty="0"/>
          </a:p>
        </p:txBody>
      </p:sp>
    </p:spTree>
    <p:extLst>
      <p:ext uri="{BB962C8B-B14F-4D97-AF65-F5344CB8AC3E}">
        <p14:creationId xmlns:p14="http://schemas.microsoft.com/office/powerpoint/2010/main" val="2722659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A9C8-75CF-4084-B1D5-D3043F493BFF}"/>
              </a:ext>
            </a:extLst>
          </p:cNvPr>
          <p:cNvSpPr>
            <a:spLocks noGrp="1"/>
          </p:cNvSpPr>
          <p:nvPr>
            <p:ph type="title"/>
          </p:nvPr>
        </p:nvSpPr>
        <p:spPr/>
        <p:txBody>
          <a:bodyPr/>
          <a:lstStyle/>
          <a:p>
            <a:r>
              <a:rPr lang="en-US" dirty="0"/>
              <a:t>Resolving Transition IEP Disputes</a:t>
            </a:r>
          </a:p>
        </p:txBody>
      </p:sp>
      <p:sp>
        <p:nvSpPr>
          <p:cNvPr id="3" name="Content Placeholder 2">
            <a:extLst>
              <a:ext uri="{FF2B5EF4-FFF2-40B4-BE49-F238E27FC236}">
                <a16:creationId xmlns:a16="http://schemas.microsoft.com/office/drawing/2014/main" id="{4392B1CB-827D-4402-8599-F0734D94862A}"/>
              </a:ext>
            </a:extLst>
          </p:cNvPr>
          <p:cNvSpPr>
            <a:spLocks noGrp="1"/>
          </p:cNvSpPr>
          <p:nvPr>
            <p:ph idx="1"/>
          </p:nvPr>
        </p:nvSpPr>
        <p:spPr/>
        <p:txBody>
          <a:bodyPr/>
          <a:lstStyle/>
          <a:p>
            <a:r>
              <a:rPr lang="en-US" sz="2200" dirty="0"/>
              <a:t>Always start with your child’s Post-school Outcomes in mind.</a:t>
            </a:r>
          </a:p>
          <a:p>
            <a:r>
              <a:rPr lang="en-US" sz="2200" dirty="0"/>
              <a:t>Have they done transition assessments to figure out your child’s strengths, abilities and desired post-school outcome?</a:t>
            </a:r>
          </a:p>
          <a:p>
            <a:r>
              <a:rPr lang="en-US" sz="2200" dirty="0"/>
              <a:t>Are the transition goals reasonably calculated to be completed by graduation?</a:t>
            </a:r>
          </a:p>
          <a:p>
            <a:r>
              <a:rPr lang="en-US" sz="2200" dirty="0"/>
              <a:t>Is the transition plan based on the student’s individual needs to get them to their post-school statement?</a:t>
            </a:r>
          </a:p>
          <a:p>
            <a:r>
              <a:rPr lang="en-US" sz="2200" dirty="0"/>
              <a:t>If any answer above is no, then they are not implementing transition planning according to the law.</a:t>
            </a:r>
          </a:p>
        </p:txBody>
      </p:sp>
    </p:spTree>
    <p:extLst>
      <p:ext uri="{BB962C8B-B14F-4D97-AF65-F5344CB8AC3E}">
        <p14:creationId xmlns:p14="http://schemas.microsoft.com/office/powerpoint/2010/main" val="2067233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09EFB-81DA-45F5-B426-855CF8068035}"/>
              </a:ext>
            </a:extLst>
          </p:cNvPr>
          <p:cNvSpPr>
            <a:spLocks noGrp="1"/>
          </p:cNvSpPr>
          <p:nvPr>
            <p:ph type="title"/>
          </p:nvPr>
        </p:nvSpPr>
        <p:spPr/>
        <p:txBody>
          <a:bodyPr>
            <a:normAutofit fontScale="90000"/>
          </a:bodyPr>
          <a:lstStyle/>
          <a:p>
            <a:pPr algn="ctr"/>
            <a:r>
              <a:rPr lang="en-US" dirty="0"/>
              <a:t>Myths to Watch Out For:</a:t>
            </a:r>
          </a:p>
        </p:txBody>
      </p:sp>
      <p:sp>
        <p:nvSpPr>
          <p:cNvPr id="3" name="Content Placeholder 2">
            <a:extLst>
              <a:ext uri="{FF2B5EF4-FFF2-40B4-BE49-F238E27FC236}">
                <a16:creationId xmlns:a16="http://schemas.microsoft.com/office/drawing/2014/main" id="{D25B6419-BF76-41E9-99EE-B1D5A0DB9B25}"/>
              </a:ext>
            </a:extLst>
          </p:cNvPr>
          <p:cNvSpPr>
            <a:spLocks noGrp="1"/>
          </p:cNvSpPr>
          <p:nvPr>
            <p:ph idx="1"/>
          </p:nvPr>
        </p:nvSpPr>
        <p:spPr>
          <a:xfrm>
            <a:off x="838200" y="1691895"/>
            <a:ext cx="10515600" cy="4351553"/>
          </a:xfrm>
        </p:spPr>
        <p:txBody>
          <a:bodyPr/>
          <a:lstStyle/>
          <a:p>
            <a:r>
              <a:rPr lang="en-US" dirty="0"/>
              <a:t>All students benefit from “group” work experiences. </a:t>
            </a:r>
            <a:r>
              <a:rPr lang="en-US" dirty="0">
                <a:solidFill>
                  <a:srgbClr val="FF0000"/>
                </a:solidFill>
              </a:rPr>
              <a:t>Not True!</a:t>
            </a:r>
          </a:p>
          <a:p>
            <a:pPr lvl="1"/>
            <a:r>
              <a:rPr lang="en-US" dirty="0"/>
              <a:t>This could be a waste of time if this is not your student’s need.</a:t>
            </a:r>
          </a:p>
          <a:p>
            <a:pPr lvl="1"/>
            <a:r>
              <a:rPr lang="en-US" dirty="0"/>
              <a:t>Employment experiences should not be based on administrative convenience.</a:t>
            </a:r>
          </a:p>
          <a:p>
            <a:r>
              <a:rPr lang="en-US" dirty="0"/>
              <a:t>Students need to pass the Test of Adult Basic Education (TABE) to be enrolled in career and technical programs. </a:t>
            </a:r>
            <a:r>
              <a:rPr lang="en-US" dirty="0">
                <a:solidFill>
                  <a:srgbClr val="FF0000"/>
                </a:solidFill>
              </a:rPr>
              <a:t>Not True!</a:t>
            </a:r>
          </a:p>
          <a:p>
            <a:r>
              <a:rPr lang="en-US" dirty="0"/>
              <a:t>Students with disabilities must take the TABE. If they don’t score minimum in reading, writing, and math, the technical school must provide simultaneous remediation. If when they complete their program, they still don’t meet the minimum requirements, then there is a TABE waiver for adults with disabilities. (</a:t>
            </a:r>
            <a:r>
              <a:rPr lang="en-US" sz="2400" dirty="0">
                <a:solidFill>
                  <a:srgbClr val="222222"/>
                </a:solidFill>
              </a:rPr>
              <a:t>Section </a:t>
            </a:r>
            <a:r>
              <a:rPr lang="en-US" sz="2400" dirty="0">
                <a:solidFill>
                  <a:srgbClr val="222222"/>
                </a:solidFill>
                <a:hlinkClick r:id="rId2">
                  <a:extLst>
                    <a:ext uri="{A12FA001-AC4F-418D-AE19-62706E023703}">
                      <ahyp:hlinkClr xmlns:ahyp="http://schemas.microsoft.com/office/drawing/2018/hyperlinkcolor" val="tx"/>
                    </a:ext>
                  </a:extLst>
                </a:hlinkClick>
              </a:rPr>
              <a:t>1004.91(3), F.S</a:t>
            </a:r>
            <a:r>
              <a:rPr lang="en-US" sz="2400" dirty="0">
                <a:solidFill>
                  <a:srgbClr val="222222"/>
                </a:solidFill>
              </a:rPr>
              <a:t>)</a:t>
            </a:r>
            <a:endParaRPr lang="en-US" dirty="0"/>
          </a:p>
          <a:p>
            <a:pPr lvl="1"/>
            <a:endParaRPr lang="en-US" dirty="0"/>
          </a:p>
        </p:txBody>
      </p:sp>
    </p:spTree>
    <p:extLst>
      <p:ext uri="{BB962C8B-B14F-4D97-AF65-F5344CB8AC3E}">
        <p14:creationId xmlns:p14="http://schemas.microsoft.com/office/powerpoint/2010/main" val="4046582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B89EA-7A29-491A-B8D4-A6308198A19D}"/>
              </a:ext>
            </a:extLst>
          </p:cNvPr>
          <p:cNvSpPr>
            <a:spLocks noGrp="1"/>
          </p:cNvSpPr>
          <p:nvPr>
            <p:ph type="title"/>
          </p:nvPr>
        </p:nvSpPr>
        <p:spPr/>
        <p:txBody>
          <a:bodyPr/>
          <a:lstStyle/>
          <a:p>
            <a:r>
              <a:rPr lang="en-US" dirty="0"/>
              <a:t>Correct Information</a:t>
            </a:r>
          </a:p>
        </p:txBody>
      </p:sp>
      <p:sp>
        <p:nvSpPr>
          <p:cNvPr id="3" name="Content Placeholder 2">
            <a:extLst>
              <a:ext uri="{FF2B5EF4-FFF2-40B4-BE49-F238E27FC236}">
                <a16:creationId xmlns:a16="http://schemas.microsoft.com/office/drawing/2014/main" id="{7F03E416-E9AA-4B6A-A617-2B8157178E93}"/>
              </a:ext>
            </a:extLst>
          </p:cNvPr>
          <p:cNvSpPr>
            <a:spLocks noGrp="1"/>
          </p:cNvSpPr>
          <p:nvPr>
            <p:ph idx="1"/>
          </p:nvPr>
        </p:nvSpPr>
        <p:spPr/>
        <p:txBody>
          <a:bodyPr/>
          <a:lstStyle/>
          <a:p>
            <a:r>
              <a:rPr lang="en-US" sz="2200" dirty="0"/>
              <a:t>Students should be referred to VR as early as 14 but not later than 16. There are many supports and services VR can provide to students starting as early as 14.</a:t>
            </a:r>
          </a:p>
          <a:p>
            <a:r>
              <a:rPr lang="en-US" sz="2200" dirty="0"/>
              <a:t>If a student is getting pre-employment transition services beginning at 14 without being an official VR client, they should formally fill out an application at 16 or older when they need adult services.</a:t>
            </a:r>
          </a:p>
          <a:p>
            <a:pPr algn="l"/>
            <a:r>
              <a:rPr lang="en-US" sz="2200" dirty="0"/>
              <a:t>The time to apply for vocational rehabilitation should be specified in the student’s IEP or 504 plan. A state DVR or DBS counselor or a member of the Transition IEP team can recommend the best time.</a:t>
            </a:r>
          </a:p>
          <a:p>
            <a:pPr algn="l"/>
            <a:r>
              <a:rPr lang="en-US" sz="2200" dirty="0"/>
              <a:t>A student should not wait until their senior year to apply.</a:t>
            </a:r>
          </a:p>
          <a:p>
            <a:pPr lvl="1"/>
            <a:r>
              <a:rPr lang="en-US" dirty="0">
                <a:hlinkClick r:id="rId2"/>
              </a:rPr>
              <a:t>https://disabilityrightsflorida.org/disability-topics/disability_topic_info/how_to_get_the_most_out_of_vocational_rehabilitation</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2241852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9805-AA7A-0EE1-753C-026A59A18192}"/>
              </a:ext>
            </a:extLst>
          </p:cNvPr>
          <p:cNvSpPr>
            <a:spLocks noGrp="1"/>
          </p:cNvSpPr>
          <p:nvPr>
            <p:ph type="title"/>
          </p:nvPr>
        </p:nvSpPr>
        <p:spPr/>
        <p:txBody>
          <a:bodyPr>
            <a:normAutofit fontScale="90000"/>
          </a:bodyPr>
          <a:lstStyle/>
          <a:p>
            <a:r>
              <a:rPr lang="en-US" dirty="0"/>
              <a:t>Client Assistance Program</a:t>
            </a:r>
            <a:br>
              <a:rPr lang="en-US" dirty="0"/>
            </a:br>
            <a:r>
              <a:rPr lang="en-US" dirty="0"/>
              <a:t>(CAP) 1 of 2</a:t>
            </a:r>
          </a:p>
        </p:txBody>
      </p:sp>
      <p:sp>
        <p:nvSpPr>
          <p:cNvPr id="3" name="Content Placeholder 2">
            <a:extLst>
              <a:ext uri="{FF2B5EF4-FFF2-40B4-BE49-F238E27FC236}">
                <a16:creationId xmlns:a16="http://schemas.microsoft.com/office/drawing/2014/main" id="{59A3194E-BC90-9EB8-BF4B-A1CF4B1BA54B}"/>
              </a:ext>
            </a:extLst>
          </p:cNvPr>
          <p:cNvSpPr>
            <a:spLocks noGrp="1"/>
          </p:cNvSpPr>
          <p:nvPr>
            <p:ph idx="1"/>
          </p:nvPr>
        </p:nvSpPr>
        <p:spPr/>
        <p:txBody>
          <a:bodyPr/>
          <a:lstStyle/>
          <a:p>
            <a:r>
              <a:rPr lang="en-US" sz="2000" dirty="0"/>
              <a:t>The purpose of the Client Assistance Program (CAP) is to advise and inform applicants and individuals eligible for services and benefits available under the Rehabilitation Act of 1973, as amended by the Workforce Innovation and Opportunity Act, and title I of the Americans with Disabilities Act of 1990.</a:t>
            </a:r>
          </a:p>
          <a:p>
            <a:r>
              <a:rPr lang="en-US" sz="2000" dirty="0"/>
              <a:t>Disability Rights Florida administers the CAP in a manner that empowers people with disabilities to fully understand and exercise their rights to services. CAP strives to assure that people with disabilities are allowed to make informed choices throughout the vocational rehabilitation and independent living process and are treated with dignity and respect.</a:t>
            </a:r>
          </a:p>
          <a:p>
            <a:r>
              <a:rPr lang="en-US" sz="2000" dirty="0"/>
              <a:t>The CAP can help by providing information on the services available, including the time frames for these services and by explaining the federal regulations and state rules. When there is a difference of opinion between the consumer and VR, CAP can get directly involved. CAP is required to resolve disagreements using informal methods, to the maximum extent possible, before resorting to administrative or legal remedies.</a:t>
            </a:r>
          </a:p>
        </p:txBody>
      </p:sp>
    </p:spTree>
    <p:extLst>
      <p:ext uri="{BB962C8B-B14F-4D97-AF65-F5344CB8AC3E}">
        <p14:creationId xmlns:p14="http://schemas.microsoft.com/office/powerpoint/2010/main" val="2940441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254F5-DA57-B72A-8959-FA1894FF0CA6}"/>
              </a:ext>
            </a:extLst>
          </p:cNvPr>
          <p:cNvSpPr>
            <a:spLocks noGrp="1"/>
          </p:cNvSpPr>
          <p:nvPr>
            <p:ph type="title"/>
          </p:nvPr>
        </p:nvSpPr>
        <p:spPr/>
        <p:txBody>
          <a:bodyPr>
            <a:normAutofit fontScale="90000"/>
          </a:bodyPr>
          <a:lstStyle/>
          <a:p>
            <a:r>
              <a:rPr lang="en-US" dirty="0"/>
              <a:t>Client Assistance Program</a:t>
            </a:r>
            <a:br>
              <a:rPr lang="en-US" dirty="0"/>
            </a:br>
            <a:r>
              <a:rPr lang="en-US" dirty="0"/>
              <a:t>(CAP) 2 of 2</a:t>
            </a:r>
          </a:p>
        </p:txBody>
      </p:sp>
      <p:sp>
        <p:nvSpPr>
          <p:cNvPr id="3" name="Content Placeholder 2">
            <a:extLst>
              <a:ext uri="{FF2B5EF4-FFF2-40B4-BE49-F238E27FC236}">
                <a16:creationId xmlns:a16="http://schemas.microsoft.com/office/drawing/2014/main" id="{038BDAEE-DF9C-3420-0C63-6B21A167407A}"/>
              </a:ext>
            </a:extLst>
          </p:cNvPr>
          <p:cNvSpPr>
            <a:spLocks noGrp="1"/>
          </p:cNvSpPr>
          <p:nvPr>
            <p:ph idx="1"/>
          </p:nvPr>
        </p:nvSpPr>
        <p:spPr/>
        <p:txBody>
          <a:bodyPr/>
          <a:lstStyle/>
          <a:p>
            <a:r>
              <a:rPr lang="en-US" dirty="0"/>
              <a:t>The CAP can provide assistance to transition age youth by providing:</a:t>
            </a:r>
          </a:p>
          <a:p>
            <a:pPr lvl="1"/>
            <a:r>
              <a:rPr lang="en-US" dirty="0"/>
              <a:t> a supervised referral,</a:t>
            </a:r>
          </a:p>
          <a:p>
            <a:pPr lvl="1"/>
            <a:r>
              <a:rPr lang="en-US" dirty="0"/>
              <a:t> information and education on services,</a:t>
            </a:r>
          </a:p>
          <a:p>
            <a:pPr lvl="1"/>
            <a:r>
              <a:rPr lang="en-US" dirty="0"/>
              <a:t>how </a:t>
            </a:r>
            <a:r>
              <a:rPr lang="en-US"/>
              <a:t>to navigate </a:t>
            </a:r>
            <a:r>
              <a:rPr lang="en-US" dirty="0"/>
              <a:t>the process, </a:t>
            </a:r>
          </a:p>
          <a:p>
            <a:pPr lvl="1"/>
            <a:r>
              <a:rPr lang="en-US" dirty="0"/>
              <a:t>advocacy, and</a:t>
            </a:r>
          </a:p>
          <a:p>
            <a:pPr lvl="1"/>
            <a:r>
              <a:rPr lang="en-US" dirty="0"/>
              <a:t>possible representation.</a:t>
            </a:r>
          </a:p>
          <a:p>
            <a:endParaRPr lang="en-US" dirty="0"/>
          </a:p>
        </p:txBody>
      </p:sp>
    </p:spTree>
    <p:extLst>
      <p:ext uri="{BB962C8B-B14F-4D97-AF65-F5344CB8AC3E}">
        <p14:creationId xmlns:p14="http://schemas.microsoft.com/office/powerpoint/2010/main" val="1538890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5B06-6B44-4AA7-AD0C-0F7811377F9F}"/>
              </a:ext>
            </a:extLst>
          </p:cNvPr>
          <p:cNvSpPr>
            <a:spLocks noGrp="1"/>
          </p:cNvSpPr>
          <p:nvPr>
            <p:ph type="title"/>
          </p:nvPr>
        </p:nvSpPr>
        <p:spPr/>
        <p:txBody>
          <a:bodyPr/>
          <a:lstStyle/>
          <a:p>
            <a:r>
              <a:rPr lang="en-US" dirty="0"/>
              <a:t>Correct Information (1 of 2)</a:t>
            </a:r>
          </a:p>
        </p:txBody>
      </p:sp>
      <p:sp>
        <p:nvSpPr>
          <p:cNvPr id="3" name="Content Placeholder 2">
            <a:extLst>
              <a:ext uri="{FF2B5EF4-FFF2-40B4-BE49-F238E27FC236}">
                <a16:creationId xmlns:a16="http://schemas.microsoft.com/office/drawing/2014/main" id="{06BD439D-9718-493A-9D78-EC6859B7596D}"/>
              </a:ext>
            </a:extLst>
          </p:cNvPr>
          <p:cNvSpPr>
            <a:spLocks noGrp="1"/>
          </p:cNvSpPr>
          <p:nvPr>
            <p:ph idx="1"/>
          </p:nvPr>
        </p:nvSpPr>
        <p:spPr/>
        <p:txBody>
          <a:bodyPr/>
          <a:lstStyle/>
          <a:p>
            <a:r>
              <a:rPr lang="en-US" sz="2400" dirty="0"/>
              <a:t>Florida Statute 1003.5716 has been revised: Transition planning starts at age 12, or 7</a:t>
            </a:r>
            <a:r>
              <a:rPr lang="en-US" sz="2400" baseline="30000" dirty="0"/>
              <a:t>th</a:t>
            </a:r>
            <a:r>
              <a:rPr lang="en-US" sz="2400" dirty="0"/>
              <a:t> grade</a:t>
            </a:r>
          </a:p>
          <a:p>
            <a:r>
              <a:rPr lang="en-US" dirty="0"/>
              <a:t>This means the IEP team should be discussing and facilitating transition assessments. </a:t>
            </a:r>
          </a:p>
          <a:p>
            <a:r>
              <a:rPr lang="en-US" dirty="0"/>
              <a:t>Your child should be doing interest inventories beginning by age 12 or 7</a:t>
            </a:r>
            <a:r>
              <a:rPr lang="en-US" baseline="30000" dirty="0"/>
              <a:t>th</a:t>
            </a:r>
            <a:r>
              <a:rPr lang="en-US" dirty="0"/>
              <a:t> grade, whichever comes first.</a:t>
            </a:r>
          </a:p>
          <a:p>
            <a:r>
              <a:rPr lang="en-US" dirty="0"/>
              <a:t>Their transition goals should be written specifically from the results of these assessments.</a:t>
            </a:r>
          </a:p>
          <a:p>
            <a:r>
              <a:rPr lang="en-US" dirty="0"/>
              <a:t>Vague goals are not appropriate.</a:t>
            </a:r>
          </a:p>
        </p:txBody>
      </p:sp>
    </p:spTree>
    <p:extLst>
      <p:ext uri="{BB962C8B-B14F-4D97-AF65-F5344CB8AC3E}">
        <p14:creationId xmlns:p14="http://schemas.microsoft.com/office/powerpoint/2010/main" val="1172810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F817-DC16-4CCC-8A94-8D5471B804BD}"/>
              </a:ext>
            </a:extLst>
          </p:cNvPr>
          <p:cNvSpPr>
            <a:spLocks noGrp="1"/>
          </p:cNvSpPr>
          <p:nvPr>
            <p:ph type="title"/>
          </p:nvPr>
        </p:nvSpPr>
        <p:spPr/>
        <p:txBody>
          <a:bodyPr/>
          <a:lstStyle/>
          <a:p>
            <a:r>
              <a:rPr lang="en-US" dirty="0"/>
              <a:t>Correct Information (2 of 2)</a:t>
            </a:r>
          </a:p>
        </p:txBody>
      </p:sp>
      <p:sp>
        <p:nvSpPr>
          <p:cNvPr id="3" name="Content Placeholder 2">
            <a:extLst>
              <a:ext uri="{FF2B5EF4-FFF2-40B4-BE49-F238E27FC236}">
                <a16:creationId xmlns:a16="http://schemas.microsoft.com/office/drawing/2014/main" id="{24165860-FB09-4091-8847-79971382DE6F}"/>
              </a:ext>
            </a:extLst>
          </p:cNvPr>
          <p:cNvSpPr>
            <a:spLocks noGrp="1"/>
          </p:cNvSpPr>
          <p:nvPr>
            <p:ph idx="1"/>
          </p:nvPr>
        </p:nvSpPr>
        <p:spPr/>
        <p:txBody>
          <a:bodyPr/>
          <a:lstStyle/>
          <a:p>
            <a:r>
              <a:rPr lang="en-US" dirty="0"/>
              <a:t>Students with cognitive disabilities don’t need to have a guardian.</a:t>
            </a:r>
          </a:p>
          <a:p>
            <a:r>
              <a:rPr lang="en-US" b="0" i="0" dirty="0">
                <a:effectLst/>
              </a:rPr>
              <a:t>Supported Decision-Making can be formalized in an agreement where the student details all the areas in the student’s life that they would like support in making decisions. </a:t>
            </a:r>
          </a:p>
          <a:p>
            <a:r>
              <a:rPr lang="en-US" b="0" i="0" dirty="0">
                <a:effectLst/>
              </a:rPr>
              <a:t>In the agreement, they can say who they want to support them in each area, and how they do and do not want to be supported. </a:t>
            </a:r>
          </a:p>
          <a:p>
            <a:r>
              <a:rPr lang="en-US" dirty="0"/>
              <a:t>This agreement can be honored by the school district to help students make decisions with the support they choose. </a:t>
            </a:r>
          </a:p>
          <a:p>
            <a:endParaRPr lang="en-US" dirty="0"/>
          </a:p>
          <a:p>
            <a:endParaRPr lang="en-US" dirty="0"/>
          </a:p>
        </p:txBody>
      </p:sp>
    </p:spTree>
    <p:extLst>
      <p:ext uri="{BB962C8B-B14F-4D97-AF65-F5344CB8AC3E}">
        <p14:creationId xmlns:p14="http://schemas.microsoft.com/office/powerpoint/2010/main" val="3184404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6AF6-F211-4993-8638-1F038CAEA1AD}"/>
              </a:ext>
            </a:extLst>
          </p:cNvPr>
          <p:cNvSpPr>
            <a:spLocks noGrp="1"/>
          </p:cNvSpPr>
          <p:nvPr>
            <p:ph type="title"/>
          </p:nvPr>
        </p:nvSpPr>
        <p:spPr/>
        <p:txBody>
          <a:bodyPr/>
          <a:lstStyle/>
          <a:p>
            <a:r>
              <a:rPr lang="en-US" dirty="0"/>
              <a:t>What Is Supported Decision Making?</a:t>
            </a:r>
          </a:p>
        </p:txBody>
      </p:sp>
      <p:sp>
        <p:nvSpPr>
          <p:cNvPr id="3" name="Content Placeholder 2">
            <a:extLst>
              <a:ext uri="{FF2B5EF4-FFF2-40B4-BE49-F238E27FC236}">
                <a16:creationId xmlns:a16="http://schemas.microsoft.com/office/drawing/2014/main" id="{803BAF5E-E399-45B1-855F-B86E50B488DC}"/>
              </a:ext>
            </a:extLst>
          </p:cNvPr>
          <p:cNvSpPr>
            <a:spLocks noGrp="1"/>
          </p:cNvSpPr>
          <p:nvPr>
            <p:ph idx="1"/>
          </p:nvPr>
        </p:nvSpPr>
        <p:spPr/>
        <p:txBody>
          <a:bodyPr/>
          <a:lstStyle/>
          <a:p>
            <a:r>
              <a:rPr lang="en-US" dirty="0"/>
              <a:t>Students have the right to make choices.  The student will be making the decision, not someone else on their behalf. The person or persons that will support the student are chosen by the student. </a:t>
            </a:r>
          </a:p>
          <a:p>
            <a:r>
              <a:rPr lang="en-US" dirty="0"/>
              <a:t>Supporters can help make informed decisions by:</a:t>
            </a:r>
          </a:p>
          <a:p>
            <a:pPr lvl="1"/>
            <a:r>
              <a:rPr lang="en-US" dirty="0"/>
              <a:t>Collecting and communicating about information that is related to a decision;</a:t>
            </a:r>
          </a:p>
          <a:p>
            <a:pPr lvl="1"/>
            <a:r>
              <a:rPr lang="en-US" dirty="0"/>
              <a:t>Helping understand and explore options;</a:t>
            </a:r>
          </a:p>
          <a:p>
            <a:pPr lvl="1"/>
            <a:r>
              <a:rPr lang="en-US" dirty="0"/>
              <a:t>Explaining the risks and benefits of options;</a:t>
            </a:r>
          </a:p>
          <a:p>
            <a:pPr lvl="1"/>
            <a:r>
              <a:rPr lang="en-US" dirty="0"/>
              <a:t>Giving guidance and recommendations; and</a:t>
            </a:r>
          </a:p>
          <a:p>
            <a:pPr lvl="1"/>
            <a:r>
              <a:rPr lang="en-US" dirty="0"/>
              <a:t>Assisting in communicating and carrying out the decision.</a:t>
            </a:r>
          </a:p>
          <a:p>
            <a:r>
              <a:rPr lang="en-US" dirty="0"/>
              <a:t>Ultimately, the final decision is the student’s. A Supported Decision-Making Agreement can be written and signed, but a signed writing is not required.</a:t>
            </a:r>
          </a:p>
          <a:p>
            <a:endParaRPr lang="en-US" dirty="0"/>
          </a:p>
        </p:txBody>
      </p:sp>
      <p:sp>
        <p:nvSpPr>
          <p:cNvPr id="4" name="Slide Number Placeholder 3">
            <a:extLst>
              <a:ext uri="{FF2B5EF4-FFF2-40B4-BE49-F238E27FC236}">
                <a16:creationId xmlns:a16="http://schemas.microsoft.com/office/drawing/2014/main" id="{BCE253F1-89D9-42BF-A9CB-820FB0D3A6F9}"/>
              </a:ext>
            </a:extLst>
          </p:cNvPr>
          <p:cNvSpPr>
            <a:spLocks noGrp="1"/>
          </p:cNvSpPr>
          <p:nvPr>
            <p:ph type="sldNum" sz="quarter" idx="12"/>
          </p:nvPr>
        </p:nvSpPr>
        <p:spPr/>
        <p:txBody>
          <a:bodyPr/>
          <a:lstStyle/>
          <a:p>
            <a:fld id="{62063444-9B28-486A-861A-9DD7A1407770}" type="slidenum">
              <a:rPr lang="en-US" smtClean="0"/>
              <a:pPr/>
              <a:t>38</a:t>
            </a:fld>
            <a:endParaRPr lang="en-US" dirty="0"/>
          </a:p>
        </p:txBody>
      </p:sp>
    </p:spTree>
    <p:extLst>
      <p:ext uri="{BB962C8B-B14F-4D97-AF65-F5344CB8AC3E}">
        <p14:creationId xmlns:p14="http://schemas.microsoft.com/office/powerpoint/2010/main" val="1723144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Conflict Resolution </a:t>
            </a:r>
          </a:p>
        </p:txBody>
      </p:sp>
      <p:pic>
        <p:nvPicPr>
          <p:cNvPr id="1028" name="Picture 4" descr="Two white jigsaw puzzle pieces against a yellow background. The pieces are connected, and one piece has &quot;conflict&quot; written on it in red, while the other piece has &quot;resolution&quot; written on it in black.">
            <a:extLst>
              <a:ext uri="{FF2B5EF4-FFF2-40B4-BE49-F238E27FC236}">
                <a16:creationId xmlns:a16="http://schemas.microsoft.com/office/drawing/2014/main" id="{5C122E17-41D9-3E1C-ECF6-15413ACBC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217" y="1699968"/>
            <a:ext cx="7201565" cy="479290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3993013-8EE0-4EF4-9BE6-B8D53CC042FA}"/>
              </a:ext>
            </a:extLst>
          </p:cNvPr>
          <p:cNvSpPr>
            <a:spLocks noGrp="1"/>
          </p:cNvSpPr>
          <p:nvPr>
            <p:ph type="sldNum" sz="quarter" idx="12"/>
          </p:nvPr>
        </p:nvSpPr>
        <p:spPr/>
        <p:txBody>
          <a:bodyPr/>
          <a:lstStyle/>
          <a:p>
            <a:fld id="{05510119-DE71-4E9B-981A-C9CEDDE55482}"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6C8C2-B839-417D-9497-487671B830DB}"/>
              </a:ext>
            </a:extLst>
          </p:cNvPr>
          <p:cNvSpPr>
            <a:spLocks noGrp="1"/>
          </p:cNvSpPr>
          <p:nvPr>
            <p:ph type="title"/>
          </p:nvPr>
        </p:nvSpPr>
        <p:spPr/>
        <p:txBody>
          <a:bodyPr/>
          <a:lstStyle/>
          <a:p>
            <a:r>
              <a:rPr lang="en-US" dirty="0"/>
              <a:t>Disability Rights Florida </a:t>
            </a:r>
          </a:p>
        </p:txBody>
      </p:sp>
      <p:sp>
        <p:nvSpPr>
          <p:cNvPr id="5" name="Content Placeholder 4">
            <a:extLst>
              <a:ext uri="{FF2B5EF4-FFF2-40B4-BE49-F238E27FC236}">
                <a16:creationId xmlns:a16="http://schemas.microsoft.com/office/drawing/2014/main" id="{C1EA9855-7C9F-4030-8ED3-C91BAC00EE58}"/>
              </a:ext>
            </a:extLst>
          </p:cNvPr>
          <p:cNvSpPr>
            <a:spLocks noGrp="1"/>
          </p:cNvSpPr>
          <p:nvPr>
            <p:ph idx="1"/>
          </p:nvPr>
        </p:nvSpPr>
        <p:spPr/>
        <p:txBody>
          <a:bodyPr/>
          <a:lstStyle/>
          <a:p>
            <a:r>
              <a:rPr lang="en-US" dirty="0"/>
              <a:t>Funding, responsibility, and authority under nine federal programs to protect the rights of Floridians with disabilities.</a:t>
            </a:r>
          </a:p>
          <a:p>
            <a:r>
              <a:rPr lang="en-US" dirty="0"/>
              <a:t>A not-for-profit corporation since 1987. </a:t>
            </a:r>
          </a:p>
          <a:p>
            <a:r>
              <a:rPr lang="en-US" dirty="0"/>
              <a:t>Offices in Tallahassee, Tampa, Fort Lauderdale, and Gainesville.</a:t>
            </a:r>
          </a:p>
          <a:p>
            <a:r>
              <a:rPr lang="en-US" dirty="0"/>
              <a:t>Satellite offices in several other communities.</a:t>
            </a:r>
          </a:p>
          <a:p>
            <a:endParaRPr lang="en-US" dirty="0"/>
          </a:p>
          <a:p>
            <a:endParaRPr lang="en-US" dirty="0"/>
          </a:p>
        </p:txBody>
      </p:sp>
    </p:spTree>
    <p:extLst>
      <p:ext uri="{BB962C8B-B14F-4D97-AF65-F5344CB8AC3E}">
        <p14:creationId xmlns:p14="http://schemas.microsoft.com/office/powerpoint/2010/main" val="3032580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Facilitated IEP Meetings</a:t>
            </a:r>
          </a:p>
        </p:txBody>
      </p:sp>
      <p:sp>
        <p:nvSpPr>
          <p:cNvPr id="3" name="Content Placeholder 2"/>
          <p:cNvSpPr>
            <a:spLocks noGrp="1"/>
          </p:cNvSpPr>
          <p:nvPr>
            <p:ph idx="1"/>
          </p:nvPr>
        </p:nvSpPr>
        <p:spPr/>
        <p:txBody>
          <a:bodyPr/>
          <a:lstStyle/>
          <a:p>
            <a:r>
              <a:rPr lang="en-US" dirty="0"/>
              <a:t>A voluntary process that is designed to facilitate communication and problem solving.</a:t>
            </a:r>
          </a:p>
          <a:p>
            <a:r>
              <a:rPr lang="en-US" sz="2400" dirty="0"/>
              <a:t>A facilitator helps keep members of the IEP team focused on the development of the IEP while addressing conflicts and disagreements that may arise during the meeting.</a:t>
            </a:r>
          </a:p>
          <a:p>
            <a:r>
              <a:rPr lang="en-US" dirty="0"/>
              <a:t>Facilitators can be district or state facilitators.</a:t>
            </a:r>
            <a:endParaRPr lang="en-US" sz="2400" dirty="0"/>
          </a:p>
          <a:p>
            <a:r>
              <a:rPr lang="en-US" sz="2400" dirty="0"/>
              <a:t>https://www.fldoe.org/academics/exceptional-student-edu/dispute-resolution/</a:t>
            </a:r>
          </a:p>
          <a:p>
            <a:endParaRPr lang="en-US" sz="2400" dirty="0"/>
          </a:p>
          <a:p>
            <a:endParaRPr lang="en-US" dirty="0"/>
          </a:p>
        </p:txBody>
      </p:sp>
      <p:sp>
        <p:nvSpPr>
          <p:cNvPr id="5" name="Slide Number Placeholder 4">
            <a:extLst>
              <a:ext uri="{FF2B5EF4-FFF2-40B4-BE49-F238E27FC236}">
                <a16:creationId xmlns:a16="http://schemas.microsoft.com/office/drawing/2014/main" id="{63070F89-17CD-4489-9560-01871DF1855F}"/>
              </a:ext>
            </a:extLst>
          </p:cNvPr>
          <p:cNvSpPr>
            <a:spLocks noGrp="1"/>
          </p:cNvSpPr>
          <p:nvPr>
            <p:ph type="sldNum" sz="quarter" idx="12"/>
          </p:nvPr>
        </p:nvSpPr>
        <p:spPr/>
        <p:txBody>
          <a:bodyPr/>
          <a:lstStyle/>
          <a:p>
            <a:fld id="{05510119-DE71-4E9B-981A-C9CEDDE55482}" type="slidenum">
              <a:rPr lang="en-US" smtClean="0"/>
              <a:pPr/>
              <a:t>40</a:t>
            </a:fld>
            <a:endParaRPr lang="en-US" dirty="0"/>
          </a:p>
        </p:txBody>
      </p:sp>
    </p:spTree>
    <p:extLst>
      <p:ext uri="{BB962C8B-B14F-4D97-AF65-F5344CB8AC3E}">
        <p14:creationId xmlns:p14="http://schemas.microsoft.com/office/powerpoint/2010/main" val="1051231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Complaint </a:t>
            </a:r>
          </a:p>
        </p:txBody>
      </p:sp>
      <p:sp>
        <p:nvSpPr>
          <p:cNvPr id="3" name="Content Placeholder 2"/>
          <p:cNvSpPr>
            <a:spLocks noGrp="1"/>
          </p:cNvSpPr>
          <p:nvPr>
            <p:ph idx="1"/>
          </p:nvPr>
        </p:nvSpPr>
        <p:spPr/>
        <p:txBody>
          <a:bodyPr/>
          <a:lstStyle/>
          <a:p>
            <a:r>
              <a:rPr lang="en-US" sz="2200" dirty="0"/>
              <a:t>State complaints may be filed by an individual, individuals or an organization.</a:t>
            </a:r>
          </a:p>
          <a:p>
            <a:r>
              <a:rPr lang="en-US" sz="2200" dirty="0"/>
              <a:t>You must include a statement alleging a violation under Federal or State Law.</a:t>
            </a:r>
          </a:p>
          <a:p>
            <a:r>
              <a:rPr lang="en-US" sz="2200" dirty="0"/>
              <a:t>Be specific and provide any and all supporting documentation.</a:t>
            </a:r>
          </a:p>
          <a:p>
            <a:r>
              <a:rPr lang="en-US" sz="2200" dirty="0"/>
              <a:t>Provide your contact information and signature.</a:t>
            </a:r>
          </a:p>
          <a:p>
            <a:r>
              <a:rPr lang="en-US" sz="2200" dirty="0"/>
              <a:t>Also provide a copy of the state complaint to the school district.</a:t>
            </a:r>
          </a:p>
          <a:p>
            <a:r>
              <a:rPr lang="en-US" sz="2200" dirty="0"/>
              <a:t>Information about state complaints: </a:t>
            </a:r>
            <a:r>
              <a:rPr lang="en-US" sz="2200" dirty="0">
                <a:hlinkClick r:id="rId3"/>
              </a:rPr>
              <a:t>http://www.fldoe.org/core/fileparse.php/7675/urlt/statecomplaint-beess.pdf</a:t>
            </a:r>
            <a:r>
              <a:rPr lang="en-US" sz="2200" dirty="0"/>
              <a:t> </a:t>
            </a:r>
          </a:p>
          <a:p>
            <a:r>
              <a:rPr lang="en-US" sz="2200" dirty="0"/>
              <a:t>The form to file a state complaint: </a:t>
            </a:r>
            <a:r>
              <a:rPr lang="en-US" sz="2200" dirty="0">
                <a:hlinkClick r:id="rId4"/>
              </a:rPr>
              <a:t>http://www.fldoe.org/core/fileparse.php/7675/urlt/FIEPRequestForm.pdf</a:t>
            </a:r>
            <a:r>
              <a:rPr lang="en-US" sz="2200" dirty="0"/>
              <a:t> </a:t>
            </a:r>
          </a:p>
          <a:p>
            <a:endParaRPr lang="en-US" sz="2800" dirty="0"/>
          </a:p>
          <a:p>
            <a:pPr marL="0" indent="0">
              <a:buNone/>
            </a:pPr>
            <a:endParaRPr lang="en-US" sz="2800" dirty="0"/>
          </a:p>
          <a:p>
            <a:pPr marL="0" indent="0">
              <a:buNone/>
            </a:pPr>
            <a:endParaRPr lang="en-US" sz="2800" dirty="0"/>
          </a:p>
          <a:p>
            <a:endParaRPr lang="en-US" sz="2800" dirty="0"/>
          </a:p>
        </p:txBody>
      </p:sp>
      <p:sp>
        <p:nvSpPr>
          <p:cNvPr id="4" name="Slide Number Placeholder 3">
            <a:extLst>
              <a:ext uri="{FF2B5EF4-FFF2-40B4-BE49-F238E27FC236}">
                <a16:creationId xmlns:a16="http://schemas.microsoft.com/office/drawing/2014/main" id="{A1280B4A-FA32-4D7C-B9CD-E1743EF6FB55}"/>
              </a:ext>
            </a:extLst>
          </p:cNvPr>
          <p:cNvSpPr>
            <a:spLocks noGrp="1"/>
          </p:cNvSpPr>
          <p:nvPr>
            <p:ph type="sldNum" sz="quarter" idx="12"/>
          </p:nvPr>
        </p:nvSpPr>
        <p:spPr/>
        <p:txBody>
          <a:bodyPr/>
          <a:lstStyle/>
          <a:p>
            <a:fld id="{05510119-DE71-4E9B-981A-C9CEDDE55482}"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Mediation </a:t>
            </a:r>
          </a:p>
        </p:txBody>
      </p:sp>
      <p:sp>
        <p:nvSpPr>
          <p:cNvPr id="3" name="Content Placeholder 2"/>
          <p:cNvSpPr>
            <a:spLocks noGrp="1"/>
          </p:cNvSpPr>
          <p:nvPr>
            <p:ph idx="1"/>
          </p:nvPr>
        </p:nvSpPr>
        <p:spPr/>
        <p:txBody>
          <a:bodyPr/>
          <a:lstStyle/>
          <a:p>
            <a:r>
              <a:rPr lang="en-US" sz="2800" dirty="0"/>
              <a:t>Voluntary by the parties.</a:t>
            </a:r>
          </a:p>
          <a:p>
            <a:r>
              <a:rPr lang="en-US" sz="2800" dirty="0"/>
              <a:t>Not used to delay a parent’s due process rights.</a:t>
            </a:r>
          </a:p>
          <a:p>
            <a:r>
              <a:rPr lang="en-US" sz="2800" dirty="0"/>
              <a:t>Conducted by an impartial trained mediator.</a:t>
            </a:r>
          </a:p>
          <a:p>
            <a:r>
              <a:rPr lang="en-US" sz="2800" dirty="0"/>
              <a:t>At no cost to the parent. </a:t>
            </a:r>
          </a:p>
          <a:p>
            <a:r>
              <a:rPr lang="en-US" sz="2800" dirty="0"/>
              <a:t>Mediation allows parents the opportunity to resolve the dispute on a level playing field.</a:t>
            </a:r>
          </a:p>
          <a:p>
            <a:r>
              <a:rPr lang="en-US" sz="2800" dirty="0"/>
              <a:t>Mediation affords parents the opportunity to state their concerns in a safe, confidential environment.</a:t>
            </a:r>
          </a:p>
          <a:p>
            <a:pPr marL="0" indent="0">
              <a:buNone/>
            </a:pPr>
            <a:r>
              <a:rPr lang="en-US" sz="2800" dirty="0"/>
              <a:t>  </a:t>
            </a:r>
          </a:p>
          <a:p>
            <a:endParaRPr lang="en-US" sz="2800" dirty="0"/>
          </a:p>
        </p:txBody>
      </p:sp>
      <p:pic>
        <p:nvPicPr>
          <p:cNvPr id="4" name="Picture 3" descr="Image of hand shake.">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9128" y="1546168"/>
            <a:ext cx="2895600" cy="2082800"/>
          </a:xfrm>
          <a:prstGeom prst="rect">
            <a:avLst/>
          </a:prstGeom>
        </p:spPr>
      </p:pic>
      <p:sp>
        <p:nvSpPr>
          <p:cNvPr id="5" name="Slide Number Placeholder 4">
            <a:extLst>
              <a:ext uri="{FF2B5EF4-FFF2-40B4-BE49-F238E27FC236}">
                <a16:creationId xmlns:a16="http://schemas.microsoft.com/office/drawing/2014/main" id="{BFBA3FAE-B75E-49DD-A2AB-84290EF6041E}"/>
              </a:ext>
            </a:extLst>
          </p:cNvPr>
          <p:cNvSpPr>
            <a:spLocks noGrp="1"/>
          </p:cNvSpPr>
          <p:nvPr>
            <p:ph type="sldNum" sz="quarter" idx="12"/>
          </p:nvPr>
        </p:nvSpPr>
        <p:spPr/>
        <p:txBody>
          <a:bodyPr/>
          <a:lstStyle/>
          <a:p>
            <a:fld id="{05510119-DE71-4E9B-981A-C9CEDDE55482}"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for Mediation </a:t>
            </a:r>
          </a:p>
        </p:txBody>
      </p:sp>
      <p:sp>
        <p:nvSpPr>
          <p:cNvPr id="3" name="Content Placeholder 2"/>
          <p:cNvSpPr>
            <a:spLocks noGrp="1"/>
          </p:cNvSpPr>
          <p:nvPr>
            <p:ph idx="1"/>
          </p:nvPr>
        </p:nvSpPr>
        <p:spPr>
          <a:xfrm>
            <a:off x="637761" y="2005012"/>
            <a:ext cx="10916478" cy="4351338"/>
          </a:xfrm>
        </p:spPr>
        <p:txBody>
          <a:bodyPr/>
          <a:lstStyle/>
          <a:p>
            <a:pPr marL="0" indent="0" algn="ctr">
              <a:buNone/>
            </a:pPr>
            <a:r>
              <a:rPr lang="en-US" dirty="0"/>
              <a:t>To request mediation, please contact:</a:t>
            </a:r>
          </a:p>
          <a:p>
            <a:pPr marL="0" indent="0" algn="ctr">
              <a:buNone/>
            </a:pPr>
            <a:r>
              <a:rPr lang="en-US" sz="2400" dirty="0"/>
              <a:t>The Florida Department of Education</a:t>
            </a:r>
          </a:p>
          <a:p>
            <a:pPr marL="457200" lvl="1" indent="0" algn="ctr">
              <a:buNone/>
            </a:pPr>
            <a:r>
              <a:rPr lang="en-US" sz="2400" dirty="0"/>
              <a:t>Telephone: (850) 245-0476</a:t>
            </a:r>
            <a:br>
              <a:rPr lang="en-US" sz="2400" dirty="0"/>
            </a:br>
            <a:r>
              <a:rPr lang="en-US" sz="2400" dirty="0"/>
              <a:t>Fax: (850) 245-0953</a:t>
            </a:r>
            <a:br>
              <a:rPr lang="en-US" sz="2400" dirty="0"/>
            </a:br>
            <a:endParaRPr lang="en-US" sz="2400" dirty="0"/>
          </a:p>
          <a:p>
            <a:pPr marL="0" indent="0" algn="ctr">
              <a:buNone/>
            </a:pPr>
            <a:r>
              <a:rPr lang="en-US" dirty="0">
                <a:hlinkClick r:id="rId3"/>
              </a:rPr>
              <a:t>http://www.fldoe.org/core/fileparse.php/7675/urlt/MediationRequestForm.pdf</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EDA68DF-7878-4899-8412-2F27276C08A0}"/>
              </a:ext>
            </a:extLst>
          </p:cNvPr>
          <p:cNvSpPr>
            <a:spLocks noGrp="1"/>
          </p:cNvSpPr>
          <p:nvPr>
            <p:ph type="sldNum" sz="quarter" idx="12"/>
          </p:nvPr>
        </p:nvSpPr>
        <p:spPr/>
        <p:txBody>
          <a:bodyPr/>
          <a:lstStyle/>
          <a:p>
            <a:fld id="{05510119-DE71-4E9B-981A-C9CEDDE55482}"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Due Process (1 of 2) </a:t>
            </a:r>
          </a:p>
        </p:txBody>
      </p:sp>
      <p:sp>
        <p:nvSpPr>
          <p:cNvPr id="3" name="Content Placeholder 2"/>
          <p:cNvSpPr>
            <a:spLocks noGrp="1"/>
          </p:cNvSpPr>
          <p:nvPr>
            <p:ph idx="1"/>
          </p:nvPr>
        </p:nvSpPr>
        <p:spPr/>
        <p:txBody>
          <a:bodyPr/>
          <a:lstStyle/>
          <a:p>
            <a:r>
              <a:rPr lang="en-US" sz="2800" dirty="0"/>
              <a:t>Parents cannot force the school district to mediate.</a:t>
            </a:r>
          </a:p>
          <a:p>
            <a:r>
              <a:rPr lang="en-US" sz="2800" dirty="0"/>
              <a:t>Parents are often left with the only option of filing for Due Process.</a:t>
            </a:r>
          </a:p>
          <a:p>
            <a:r>
              <a:rPr lang="en-US" sz="2800" dirty="0"/>
              <a:t>Most parents cannot afford to expend the time, money, and energy that litigation involves.</a:t>
            </a:r>
          </a:p>
          <a:p>
            <a:r>
              <a:rPr lang="en-US" sz="2800" dirty="0"/>
              <a:t>Not a timely resolution.           </a:t>
            </a:r>
          </a:p>
          <a:p>
            <a:pPr marL="0" indent="0">
              <a:buNone/>
            </a:pPr>
            <a:endParaRPr lang="en-US" sz="2800" dirty="0"/>
          </a:p>
        </p:txBody>
      </p:sp>
      <p:pic>
        <p:nvPicPr>
          <p:cNvPr id="4" name="Picture 3" descr="Image of boxing gloves.">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1" y="4267200"/>
            <a:ext cx="1981199" cy="1981200"/>
          </a:xfrm>
          <a:prstGeom prst="rect">
            <a:avLst/>
          </a:prstGeom>
        </p:spPr>
      </p:pic>
      <p:sp>
        <p:nvSpPr>
          <p:cNvPr id="5" name="Slide Number Placeholder 4">
            <a:extLst>
              <a:ext uri="{FF2B5EF4-FFF2-40B4-BE49-F238E27FC236}">
                <a16:creationId xmlns:a16="http://schemas.microsoft.com/office/drawing/2014/main" id="{167731B8-01F4-4F55-B1C2-527DBABF2DD7}"/>
              </a:ext>
            </a:extLst>
          </p:cNvPr>
          <p:cNvSpPr>
            <a:spLocks noGrp="1"/>
          </p:cNvSpPr>
          <p:nvPr>
            <p:ph type="sldNum" sz="quarter" idx="12"/>
          </p:nvPr>
        </p:nvSpPr>
        <p:spPr/>
        <p:txBody>
          <a:bodyPr/>
          <a:lstStyle/>
          <a:p>
            <a:fld id="{05510119-DE71-4E9B-981A-C9CEDDE55482}"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Due Process (2 of 2) </a:t>
            </a:r>
          </a:p>
        </p:txBody>
      </p:sp>
      <p:sp>
        <p:nvSpPr>
          <p:cNvPr id="3" name="Content Placeholder 2"/>
          <p:cNvSpPr>
            <a:spLocks noGrp="1"/>
          </p:cNvSpPr>
          <p:nvPr>
            <p:ph idx="1"/>
          </p:nvPr>
        </p:nvSpPr>
        <p:spPr/>
        <p:txBody>
          <a:bodyPr/>
          <a:lstStyle/>
          <a:p>
            <a:r>
              <a:rPr lang="en-US" sz="2800" dirty="0"/>
              <a:t>Litigation is timely, emotional, and cost prohibitive.</a:t>
            </a:r>
          </a:p>
          <a:p>
            <a:r>
              <a:rPr lang="en-US" sz="2800" dirty="0"/>
              <a:t>Expert witness fees are not recoverable under IDEA.</a:t>
            </a:r>
          </a:p>
          <a:p>
            <a:r>
              <a:rPr lang="en-US" sz="2800" dirty="0"/>
              <a:t>Statistical bias in hearings.</a:t>
            </a:r>
          </a:p>
          <a:p>
            <a:r>
              <a:rPr lang="en-US" sz="2800" dirty="0"/>
              <a:t>Two-year statute of limitations</a:t>
            </a:r>
          </a:p>
          <a:p>
            <a:r>
              <a:rPr lang="en-US" sz="2800" dirty="0">
                <a:hlinkClick r:id="rId3"/>
              </a:rPr>
              <a:t>http://www.fldoe.org/core/fileparse.php/7675/urlt/0064501-requestforesedueprocess.pdf</a:t>
            </a:r>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6F1571C1-9731-4DE1-97CF-93F9126AD2CA}"/>
              </a:ext>
            </a:extLst>
          </p:cNvPr>
          <p:cNvSpPr>
            <a:spLocks noGrp="1"/>
          </p:cNvSpPr>
          <p:nvPr>
            <p:ph type="sldNum" sz="quarter" idx="12"/>
          </p:nvPr>
        </p:nvSpPr>
        <p:spPr/>
        <p:txBody>
          <a:bodyPr/>
          <a:lstStyle/>
          <a:p>
            <a:fld id="{05510119-DE71-4E9B-981A-C9CEDDE55482}"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20EAA3C-6DB2-4FAB-ACFD-8AECAC17A207}"/>
              </a:ext>
            </a:extLst>
          </p:cNvPr>
          <p:cNvSpPr>
            <a:spLocks noGrp="1"/>
          </p:cNvSpPr>
          <p:nvPr>
            <p:ph type="title" idx="4294967295"/>
          </p:nvPr>
        </p:nvSpPr>
        <p:spPr>
          <a:xfrm>
            <a:off x="839788" y="2057400"/>
            <a:ext cx="3932237" cy="3811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Questions?</a:t>
            </a:r>
          </a:p>
        </p:txBody>
      </p:sp>
      <p:pic>
        <p:nvPicPr>
          <p:cNvPr id="6" name="Picture 5" descr="Questions marks in various colors. ">
            <a:extLst>
              <a:ext uri="{FF2B5EF4-FFF2-40B4-BE49-F238E27FC236}">
                <a16:creationId xmlns:a16="http://schemas.microsoft.com/office/drawing/2014/main" id="{7DD7BEEE-1B12-4D3F-8F76-377B2B144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900" y="1405187"/>
            <a:ext cx="5266281" cy="3990104"/>
          </a:xfrm>
          <a:prstGeom prst="rect">
            <a:avLst/>
          </a:prstGeom>
        </p:spPr>
      </p:pic>
    </p:spTree>
    <p:extLst>
      <p:ext uri="{BB962C8B-B14F-4D97-AF65-F5344CB8AC3E}">
        <p14:creationId xmlns:p14="http://schemas.microsoft.com/office/powerpoint/2010/main" val="1130940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19634" y="695569"/>
            <a:ext cx="4165600" cy="2733431"/>
          </a:xfrm>
        </p:spPr>
        <p:txBody>
          <a:bodyPr>
            <a:normAutofit fontScale="90000"/>
          </a:bodyPr>
          <a:lstStyle/>
          <a:p>
            <a:pPr lvl="1" algn="ctr" eaLnBrk="0" hangingPunct="0"/>
            <a:r>
              <a:rPr kumimoji="1" lang="en-US" sz="2700" dirty="0">
                <a:latin typeface="Tahoma" panose="020B0604030504040204" pitchFamily="34" charset="0"/>
                <a:ea typeface="Tahoma" panose="020B0604030504040204" pitchFamily="34" charset="0"/>
                <a:cs typeface="Tahoma" panose="020B0604030504040204" pitchFamily="34" charset="0"/>
              </a:rPr>
              <a:t>Disability Rights Florida</a:t>
            </a:r>
            <a:br>
              <a:rPr kumimoji="1" lang="en-US" sz="2700" dirty="0">
                <a:latin typeface="Tahoma" panose="020B0604030504040204" pitchFamily="34" charset="0"/>
                <a:ea typeface="Tahoma" panose="020B0604030504040204" pitchFamily="34" charset="0"/>
                <a:cs typeface="Tahoma" panose="020B0604030504040204" pitchFamily="34" charset="0"/>
              </a:rPr>
            </a:br>
            <a:r>
              <a:rPr kumimoji="1" lang="en-US" sz="2700" dirty="0">
                <a:latin typeface="Tahoma" panose="020B0604030504040204" pitchFamily="34" charset="0"/>
                <a:ea typeface="Tahoma" panose="020B0604030504040204" pitchFamily="34" charset="0"/>
                <a:cs typeface="Tahoma" panose="020B0604030504040204" pitchFamily="34" charset="0"/>
              </a:rPr>
              <a:t>(800) 342-0823</a:t>
            </a:r>
            <a:br>
              <a:rPr kumimoji="1" lang="en-US" sz="2700" dirty="0">
                <a:latin typeface="Tahoma" panose="020B0604030504040204" pitchFamily="34" charset="0"/>
                <a:ea typeface="Tahoma" panose="020B0604030504040204" pitchFamily="34" charset="0"/>
                <a:cs typeface="Tahoma" panose="020B0604030504040204" pitchFamily="34" charset="0"/>
              </a:rPr>
            </a:br>
            <a:r>
              <a:rPr kumimoji="1" lang="en-US" sz="2700" dirty="0">
                <a:latin typeface="Tahoma" panose="020B0604030504040204" pitchFamily="34" charset="0"/>
                <a:ea typeface="Tahoma" panose="020B0604030504040204" pitchFamily="34" charset="0"/>
                <a:cs typeface="Tahoma" panose="020B0604030504040204" pitchFamily="34" charset="0"/>
              </a:rPr>
              <a:t>TDD (800) 346-4127</a:t>
            </a:r>
            <a:br>
              <a:rPr kumimoji="1" lang="en-US" sz="2700" dirty="0">
                <a:latin typeface="Tahoma" panose="020B0604030504040204" pitchFamily="34" charset="0"/>
                <a:ea typeface="Tahoma" panose="020B0604030504040204" pitchFamily="34" charset="0"/>
                <a:cs typeface="Tahoma" panose="020B0604030504040204" pitchFamily="34" charset="0"/>
              </a:rPr>
            </a:br>
            <a:r>
              <a:rPr kumimoji="1" lang="en-US" sz="2700" dirty="0">
                <a:latin typeface="Tahoma" panose="020B0604030504040204" pitchFamily="34" charset="0"/>
                <a:ea typeface="Tahoma" panose="020B0604030504040204" pitchFamily="34" charset="0"/>
                <a:cs typeface="Tahoma" panose="020B0604030504040204" pitchFamily="34" charset="0"/>
              </a:rPr>
              <a:t>FAX (850) 488-8640</a:t>
            </a:r>
            <a:br>
              <a:rPr kumimoji="1" lang="en-US" sz="2700" dirty="0">
                <a:latin typeface="Tahoma" panose="020B0604030504040204" pitchFamily="34" charset="0"/>
                <a:ea typeface="Tahoma" panose="020B0604030504040204" pitchFamily="34" charset="0"/>
                <a:cs typeface="Tahoma" panose="020B0604030504040204" pitchFamily="34" charset="0"/>
              </a:rPr>
            </a:br>
            <a:br>
              <a:rPr kumimoji="1" lang="en-US" sz="2700" dirty="0">
                <a:latin typeface="Tahoma" panose="020B0604030504040204" pitchFamily="34" charset="0"/>
                <a:ea typeface="Tahoma" panose="020B0604030504040204" pitchFamily="34" charset="0"/>
                <a:cs typeface="Tahoma" panose="020B0604030504040204" pitchFamily="34" charset="0"/>
              </a:rPr>
            </a:br>
            <a:r>
              <a:rPr kumimoji="1" lang="en-US" sz="2200" dirty="0">
                <a:latin typeface="Tahoma" panose="020B0604030504040204" pitchFamily="34" charset="0"/>
                <a:ea typeface="Tahoma" panose="020B0604030504040204" pitchFamily="34" charset="0"/>
                <a:cs typeface="Tahoma" panose="020B0604030504040204" pitchFamily="34" charset="0"/>
                <a:hlinkClick r:id="rId3"/>
              </a:rPr>
              <a:t>www.DisabilityRightsFlorida.org</a:t>
            </a:r>
            <a:br>
              <a:rPr kumimoji="1" lang="en-US" sz="2200" dirty="0">
                <a:latin typeface="Tahoma" panose="020B0604030504040204" pitchFamily="34" charset="0"/>
                <a:ea typeface="Tahoma" panose="020B0604030504040204" pitchFamily="34" charset="0"/>
                <a:cs typeface="Tahoma" panose="020B0604030504040204" pitchFamily="34" charset="0"/>
              </a:rPr>
            </a:b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5" name="Subtitle 4"/>
          <p:cNvSpPr>
            <a:spLocks noGrp="1"/>
          </p:cNvSpPr>
          <p:nvPr>
            <p:ph type="subTitle" idx="1"/>
          </p:nvPr>
        </p:nvSpPr>
        <p:spPr>
          <a:xfrm>
            <a:off x="6533664" y="3344130"/>
            <a:ext cx="4337540" cy="3132870"/>
          </a:xfrm>
        </p:spPr>
        <p:txBody>
          <a:bodyPr>
            <a:normAutofit fontScale="55000" lnSpcReduction="20000"/>
          </a:bodyPr>
          <a:lstStyle/>
          <a:p>
            <a:endParaRPr lang="en-US" sz="2600" dirty="0">
              <a:solidFill>
                <a:schemeClr val="tx1"/>
              </a:solidFill>
            </a:endParaRPr>
          </a:p>
          <a:p>
            <a:r>
              <a:rPr lang="en-US" sz="3800" dirty="0">
                <a:solidFill>
                  <a:schemeClr val="tx1"/>
                </a:solidFill>
              </a:rPr>
              <a:t>Follow Disability Rights Florida on</a:t>
            </a:r>
          </a:p>
          <a:p>
            <a:r>
              <a:rPr lang="en-US" sz="3800" dirty="0">
                <a:solidFill>
                  <a:schemeClr val="tx1"/>
                </a:solidFill>
              </a:rPr>
              <a:t>Facebook</a:t>
            </a:r>
          </a:p>
          <a:p>
            <a:endParaRPr lang="en-US" sz="6000" dirty="0">
              <a:solidFill>
                <a:schemeClr val="tx1"/>
              </a:solidFill>
            </a:endParaRPr>
          </a:p>
          <a:p>
            <a:endParaRPr lang="en-US" sz="6000" dirty="0">
              <a:solidFill>
                <a:schemeClr val="tx1"/>
              </a:solidFill>
            </a:endParaRPr>
          </a:p>
          <a:p>
            <a:r>
              <a:rPr lang="en-US" sz="6000" dirty="0">
                <a:solidFill>
                  <a:schemeClr val="tx1"/>
                </a:solidFill>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6C8C2-B839-417D-9497-487671B830DB}"/>
              </a:ext>
            </a:extLst>
          </p:cNvPr>
          <p:cNvSpPr>
            <a:spLocks noGrp="1"/>
          </p:cNvSpPr>
          <p:nvPr>
            <p:ph type="title"/>
          </p:nvPr>
        </p:nvSpPr>
        <p:spPr/>
        <p:txBody>
          <a:bodyPr/>
          <a:lstStyle/>
          <a:p>
            <a:r>
              <a:rPr lang="en-US" dirty="0"/>
              <a:t>Our Mission </a:t>
            </a:r>
          </a:p>
        </p:txBody>
      </p:sp>
      <p:sp>
        <p:nvSpPr>
          <p:cNvPr id="5" name="Content Placeholder 4">
            <a:extLst>
              <a:ext uri="{FF2B5EF4-FFF2-40B4-BE49-F238E27FC236}">
                <a16:creationId xmlns:a16="http://schemas.microsoft.com/office/drawing/2014/main" id="{C1EA9855-7C9F-4030-8ED3-C91BAC00EE58}"/>
              </a:ext>
            </a:extLst>
          </p:cNvPr>
          <p:cNvSpPr>
            <a:spLocks noGrp="1"/>
          </p:cNvSpPr>
          <p:nvPr>
            <p:ph idx="1"/>
          </p:nvPr>
        </p:nvSpPr>
        <p:spPr/>
        <p:txBody>
          <a:bodyPr/>
          <a:lstStyle/>
          <a:p>
            <a:pPr marL="0" indent="0">
              <a:buNone/>
            </a:pPr>
            <a:r>
              <a:rPr lang="en-US" sz="2400" dirty="0"/>
              <a:t>To advance the quality of life, dignity, equality, self-determination, and freedom of choice of persons with disabilities through collaboration, education, advocacy, as well as legal and legislative strategies. </a:t>
            </a:r>
          </a:p>
        </p:txBody>
      </p:sp>
    </p:spTree>
    <p:extLst>
      <p:ext uri="{BB962C8B-B14F-4D97-AF65-F5344CB8AC3E}">
        <p14:creationId xmlns:p14="http://schemas.microsoft.com/office/powerpoint/2010/main" val="30940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6C8C2-B839-417D-9497-487671B830DB}"/>
              </a:ext>
            </a:extLst>
          </p:cNvPr>
          <p:cNvSpPr>
            <a:spLocks noGrp="1"/>
          </p:cNvSpPr>
          <p:nvPr>
            <p:ph type="title"/>
          </p:nvPr>
        </p:nvSpPr>
        <p:spPr>
          <a:xfrm>
            <a:off x="839788" y="856345"/>
            <a:ext cx="3932237" cy="1069974"/>
          </a:xfrm>
        </p:spPr>
        <p:txBody>
          <a:bodyPr anchor="b">
            <a:normAutofit/>
          </a:bodyPr>
          <a:lstStyle/>
          <a:p>
            <a:r>
              <a:rPr lang="en-US" sz="3300" dirty="0"/>
              <a:t>Objectives:</a:t>
            </a:r>
          </a:p>
        </p:txBody>
      </p:sp>
      <p:sp>
        <p:nvSpPr>
          <p:cNvPr id="5" name="Content Placeholder 4">
            <a:extLst>
              <a:ext uri="{FF2B5EF4-FFF2-40B4-BE49-F238E27FC236}">
                <a16:creationId xmlns:a16="http://schemas.microsoft.com/office/drawing/2014/main" id="{C1EA9855-7C9F-4030-8ED3-C91BAC00EE58}"/>
              </a:ext>
            </a:extLst>
          </p:cNvPr>
          <p:cNvSpPr>
            <a:spLocks noGrp="1"/>
          </p:cNvSpPr>
          <p:nvPr>
            <p:ph type="body" sz="half" idx="2"/>
          </p:nvPr>
        </p:nvSpPr>
        <p:spPr>
          <a:xfrm>
            <a:off x="839788" y="2057400"/>
            <a:ext cx="4450669" cy="3811588"/>
          </a:xfrm>
        </p:spPr>
        <p:txBody>
          <a:bodyPr>
            <a:noAutofit/>
          </a:bodyPr>
          <a:lstStyle/>
          <a:p>
            <a:pPr marL="342900" indent="-342900">
              <a:buFont typeface="Arial" panose="020B0604020202020204" pitchFamily="34" charset="0"/>
              <a:buChar char="•"/>
            </a:pPr>
            <a:r>
              <a:rPr lang="en-US" sz="2400" dirty="0"/>
              <a:t>Tips on preparing for an IEP meeting.</a:t>
            </a:r>
          </a:p>
          <a:p>
            <a:pPr marL="342900" indent="-342900">
              <a:buFont typeface="Arial" panose="020B0604020202020204" pitchFamily="34" charset="0"/>
              <a:buChar char="•"/>
            </a:pPr>
            <a:r>
              <a:rPr lang="en-US" sz="2400" dirty="0"/>
              <a:t>Who can help me if the IEP team and I don’t see eye-to-eye?</a:t>
            </a:r>
          </a:p>
          <a:p>
            <a:pPr marL="342900" indent="-342900">
              <a:buFont typeface="Arial" panose="020B0604020202020204" pitchFamily="34" charset="0"/>
              <a:buChar char="•"/>
            </a:pPr>
            <a:r>
              <a:rPr lang="en-US" sz="2400" dirty="0"/>
              <a:t>Conflict resolution options.</a:t>
            </a:r>
          </a:p>
          <a:p>
            <a:endParaRPr lang="en-US" sz="2400" dirty="0"/>
          </a:p>
          <a:p>
            <a:pPr marL="342900" indent="-342900">
              <a:buFont typeface="Arial" panose="020B0604020202020204" pitchFamily="34" charset="0"/>
              <a:buChar char="•"/>
            </a:pPr>
            <a:endParaRPr lang="en-US" sz="2400" dirty="0"/>
          </a:p>
        </p:txBody>
      </p:sp>
      <p:pic>
        <p:nvPicPr>
          <p:cNvPr id="3" name="Picture 2" descr="This is a yellow smiley face, but the smile is half smile/half frown.  It has raised eyebrows.  It has hands that that are scratching the chin and top of the head.  ">
            <a:extLst>
              <a:ext uri="{FF2B5EF4-FFF2-40B4-BE49-F238E27FC236}">
                <a16:creationId xmlns:a16="http://schemas.microsoft.com/office/drawing/2014/main" id="{018B48B1-D8BD-49E2-BC9D-B74435D75B4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80012" y="1201609"/>
            <a:ext cx="6172200" cy="4335970"/>
          </a:xfrm>
          <a:prstGeom prst="rect">
            <a:avLst/>
          </a:prstGeom>
          <a:noFill/>
        </p:spPr>
      </p:pic>
      <p:sp>
        <p:nvSpPr>
          <p:cNvPr id="6" name="TextBox 5">
            <a:extLst>
              <a:ext uri="{FF2B5EF4-FFF2-40B4-BE49-F238E27FC236}">
                <a16:creationId xmlns:a16="http://schemas.microsoft.com/office/drawing/2014/main" id="{3D564BAC-25C7-4867-B24D-B117D1EE5B71}"/>
              </a:ext>
            </a:extLst>
          </p:cNvPr>
          <p:cNvSpPr txBox="1"/>
          <p:nvPr/>
        </p:nvSpPr>
        <p:spPr>
          <a:xfrm>
            <a:off x="9032346" y="5337524"/>
            <a:ext cx="231986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freepngimg.com/png/95038-question-yellow-tag-facial-expression-cartoon">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CC BY-NC</a:t>
            </a:r>
          </a:p>
        </p:txBody>
      </p:sp>
    </p:spTree>
    <p:extLst>
      <p:ext uri="{BB962C8B-B14F-4D97-AF65-F5344CB8AC3E}">
        <p14:creationId xmlns:p14="http://schemas.microsoft.com/office/powerpoint/2010/main" val="306098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Purpose of Individuals with Disabilities Education Act (IDEA)</a:t>
            </a:r>
          </a:p>
        </p:txBody>
      </p:sp>
      <p:sp>
        <p:nvSpPr>
          <p:cNvPr id="3" name="Content Placeholder 2"/>
          <p:cNvSpPr>
            <a:spLocks noGrp="1"/>
          </p:cNvSpPr>
          <p:nvPr>
            <p:ph idx="1"/>
          </p:nvPr>
        </p:nvSpPr>
        <p:spPr/>
        <p:txBody>
          <a:bodyPr/>
          <a:lstStyle/>
          <a:p>
            <a:pPr marL="0" indent="0">
              <a:buNone/>
            </a:pPr>
            <a:r>
              <a:rPr lang="en-US" sz="3200" dirty="0"/>
              <a:t>To ensure that all children with disabilities have available to them a free appropriate public education (FAPE) that provides special education and related services designed to meet their unique needs and prepare them for further education, employment, and independent living.</a:t>
            </a:r>
          </a:p>
          <a:p>
            <a:endParaRPr lang="en-US" sz="3200" dirty="0"/>
          </a:p>
        </p:txBody>
      </p:sp>
      <p:sp>
        <p:nvSpPr>
          <p:cNvPr id="4" name="Slide Number Placeholder 3">
            <a:extLst>
              <a:ext uri="{FF2B5EF4-FFF2-40B4-BE49-F238E27FC236}">
                <a16:creationId xmlns:a16="http://schemas.microsoft.com/office/drawing/2014/main" id="{AA6C939E-E95A-42F1-B565-9A66EE5D9C7C}"/>
              </a:ext>
            </a:extLst>
          </p:cNvPr>
          <p:cNvSpPr>
            <a:spLocks noGrp="1"/>
          </p:cNvSpPr>
          <p:nvPr>
            <p:ph type="sldNum" sz="quarter" idx="12"/>
          </p:nvPr>
        </p:nvSpPr>
        <p:spPr/>
        <p:txBody>
          <a:bodyPr/>
          <a:lstStyle/>
          <a:p>
            <a:fld id="{05510119-DE71-4E9B-981A-C9CEDDE55482}"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CFF2-7AE5-440A-8A22-BF93BA830BC4}"/>
              </a:ext>
            </a:extLst>
          </p:cNvPr>
          <p:cNvSpPr>
            <a:spLocks noGrp="1"/>
          </p:cNvSpPr>
          <p:nvPr>
            <p:ph type="title"/>
          </p:nvPr>
        </p:nvSpPr>
        <p:spPr/>
        <p:txBody>
          <a:bodyPr/>
          <a:lstStyle/>
          <a:p>
            <a:r>
              <a:rPr lang="en-US" dirty="0"/>
              <a:t>Child Find Violations</a:t>
            </a:r>
          </a:p>
        </p:txBody>
      </p:sp>
      <p:sp>
        <p:nvSpPr>
          <p:cNvPr id="3" name="Content Placeholder 2">
            <a:extLst>
              <a:ext uri="{FF2B5EF4-FFF2-40B4-BE49-F238E27FC236}">
                <a16:creationId xmlns:a16="http://schemas.microsoft.com/office/drawing/2014/main" id="{9547F087-AED0-4A08-ADB3-99897CB8CFE3}"/>
              </a:ext>
            </a:extLst>
          </p:cNvPr>
          <p:cNvSpPr>
            <a:spLocks noGrp="1"/>
          </p:cNvSpPr>
          <p:nvPr>
            <p:ph idx="1"/>
          </p:nvPr>
        </p:nvSpPr>
        <p:spPr/>
        <p:txBody>
          <a:bodyPr/>
          <a:lstStyle/>
          <a:p>
            <a:pPr marL="0" indent="0">
              <a:buNone/>
            </a:pPr>
            <a:r>
              <a:rPr lang="en-US" b="1" u="sng" dirty="0"/>
              <a:t>Triggers</a:t>
            </a:r>
          </a:p>
          <a:p>
            <a:r>
              <a:rPr lang="en-US" dirty="0"/>
              <a:t>Grades.</a:t>
            </a:r>
          </a:p>
          <a:p>
            <a:r>
              <a:rPr lang="en-US" dirty="0"/>
              <a:t>Attendance and excessive tardiness.</a:t>
            </a:r>
          </a:p>
          <a:p>
            <a:r>
              <a:rPr lang="en-US" dirty="0"/>
              <a:t>Behavior. (social emotional, not making friends, referrals)</a:t>
            </a:r>
          </a:p>
          <a:p>
            <a:r>
              <a:rPr lang="en-US" dirty="0"/>
              <a:t>Discipline referrals.</a:t>
            </a:r>
          </a:p>
          <a:p>
            <a:r>
              <a:rPr lang="en-US" dirty="0"/>
              <a:t>Baker Acts.</a:t>
            </a:r>
          </a:p>
          <a:p>
            <a:r>
              <a:rPr lang="en-US" dirty="0"/>
              <a:t>SRO Involvement.</a:t>
            </a:r>
          </a:p>
          <a:p>
            <a:endParaRPr lang="en-US" dirty="0"/>
          </a:p>
          <a:p>
            <a:endParaRPr lang="en-US" dirty="0"/>
          </a:p>
        </p:txBody>
      </p:sp>
    </p:spTree>
    <p:extLst>
      <p:ext uri="{BB962C8B-B14F-4D97-AF65-F5344CB8AC3E}">
        <p14:creationId xmlns:p14="http://schemas.microsoft.com/office/powerpoint/2010/main" val="132079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27D9-A462-4F18-AF14-93A1BDFC6179}"/>
              </a:ext>
            </a:extLst>
          </p:cNvPr>
          <p:cNvSpPr>
            <a:spLocks noGrp="1"/>
          </p:cNvSpPr>
          <p:nvPr>
            <p:ph type="title"/>
          </p:nvPr>
        </p:nvSpPr>
        <p:spPr/>
        <p:txBody>
          <a:bodyPr/>
          <a:lstStyle/>
          <a:p>
            <a:r>
              <a:rPr lang="en-US" dirty="0"/>
              <a:t>Delay Tactics for Child Find</a:t>
            </a:r>
          </a:p>
        </p:txBody>
      </p:sp>
      <p:sp>
        <p:nvSpPr>
          <p:cNvPr id="3" name="Content Placeholder 2">
            <a:extLst>
              <a:ext uri="{FF2B5EF4-FFF2-40B4-BE49-F238E27FC236}">
                <a16:creationId xmlns:a16="http://schemas.microsoft.com/office/drawing/2014/main" id="{DDB042D7-E46D-4CAA-B152-4437300E6EA2}"/>
              </a:ext>
            </a:extLst>
          </p:cNvPr>
          <p:cNvSpPr>
            <a:spLocks noGrp="1"/>
          </p:cNvSpPr>
          <p:nvPr>
            <p:ph idx="1"/>
          </p:nvPr>
        </p:nvSpPr>
        <p:spPr>
          <a:xfrm>
            <a:off x="838200" y="1367161"/>
            <a:ext cx="10515600" cy="5125714"/>
          </a:xfrm>
        </p:spPr>
        <p:txBody>
          <a:bodyPr/>
          <a:lstStyle/>
          <a:p>
            <a:r>
              <a:rPr lang="en-US" dirty="0"/>
              <a:t>Multi-tiered System of Support/RtI.</a:t>
            </a:r>
          </a:p>
          <a:p>
            <a:pPr lvl="1"/>
            <a:r>
              <a:rPr lang="en-US" sz="2400" dirty="0"/>
              <a:t>Can do MTSS/RtI simultaneously with evaluation.</a:t>
            </a:r>
          </a:p>
          <a:p>
            <a:r>
              <a:rPr lang="en-US" dirty="0"/>
              <a:t>Won’t provide the parent the official form. (OHI)</a:t>
            </a:r>
          </a:p>
          <a:p>
            <a:r>
              <a:rPr lang="en-US" dirty="0"/>
              <a:t>State that the student must have a 504 Plan First.</a:t>
            </a:r>
          </a:p>
          <a:p>
            <a:r>
              <a:rPr lang="en-US" dirty="0"/>
              <a:t>Tell the parent that a private evaluation must be obtained first.</a:t>
            </a:r>
          </a:p>
          <a:p>
            <a:r>
              <a:rPr lang="en-US" dirty="0"/>
              <a:t>Good grades does not mean doesn’t have a disability needing special education.</a:t>
            </a:r>
          </a:p>
          <a:p>
            <a:r>
              <a:rPr lang="en-US" dirty="0"/>
              <a:t>Insistence on meeting to sign consent but will not schedule a timely meeting or alleges a need to conduct screenings prior to evaluation.</a:t>
            </a:r>
          </a:p>
          <a:p>
            <a:r>
              <a:rPr lang="en-US" dirty="0"/>
              <a:t>Parents don’t know correct term to use.</a:t>
            </a:r>
          </a:p>
          <a:p>
            <a:pPr lvl="1">
              <a:buFont typeface="Wingdings" panose="05000000000000000000" pitchFamily="2" charset="2"/>
              <a:buChar char="ü"/>
            </a:pPr>
            <a:r>
              <a:rPr lang="en-US" sz="2400" dirty="0"/>
              <a:t>Must ask for: Comprehensive Psychoeducation Evaluation.</a:t>
            </a:r>
          </a:p>
          <a:p>
            <a:endParaRPr lang="en-US" dirty="0"/>
          </a:p>
        </p:txBody>
      </p:sp>
    </p:spTree>
    <p:extLst>
      <p:ext uri="{BB962C8B-B14F-4D97-AF65-F5344CB8AC3E}">
        <p14:creationId xmlns:p14="http://schemas.microsoft.com/office/powerpoint/2010/main" val="2814743854"/>
      </p:ext>
    </p:extLst>
  </p:cSld>
  <p:clrMapOvr>
    <a:masterClrMapping/>
  </p:clrMapOvr>
</p:sld>
</file>

<file path=ppt/theme/theme1.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DRF_2019_Light</Template>
  <TotalTime>4668</TotalTime>
  <Words>3436</Words>
  <Application>Microsoft Office PowerPoint</Application>
  <PresentationFormat>Widescreen</PresentationFormat>
  <Paragraphs>325</Paragraphs>
  <Slides>47</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Tahoma</vt:lpstr>
      <vt:lpstr>Wingdings</vt:lpstr>
      <vt:lpstr>DRF_2019_Light</vt:lpstr>
      <vt:lpstr>You Don’t Agree With Your Child’s IEP Team, Now What?</vt:lpstr>
      <vt:lpstr>Presenter: April Katine</vt:lpstr>
      <vt:lpstr>Presenter: Pamela Ford</vt:lpstr>
      <vt:lpstr>Disability Rights Florida </vt:lpstr>
      <vt:lpstr>Our Mission </vt:lpstr>
      <vt:lpstr>Objectives:</vt:lpstr>
      <vt:lpstr>Purpose of Individuals with Disabilities Education Act (IDEA)</vt:lpstr>
      <vt:lpstr>Child Find Violations</vt:lpstr>
      <vt:lpstr>Delay Tactics for Child Find</vt:lpstr>
      <vt:lpstr>Individualized Education Plan (IEP)</vt:lpstr>
      <vt:lpstr>Preparation</vt:lpstr>
      <vt:lpstr>The Process</vt:lpstr>
      <vt:lpstr>Intent</vt:lpstr>
      <vt:lpstr>Strategy: Including Parent Concerns</vt:lpstr>
      <vt:lpstr>Know Your Rights</vt:lpstr>
      <vt:lpstr>Common Pitfalls  Parents Need to Know</vt:lpstr>
      <vt:lpstr>Overwhelming</vt:lpstr>
      <vt:lpstr>How do disagreements get resolved  that arise during IEP meetings?</vt:lpstr>
      <vt:lpstr>Who Decides?</vt:lpstr>
      <vt:lpstr>What Do You Do?</vt:lpstr>
      <vt:lpstr>Conflict</vt:lpstr>
      <vt:lpstr>Independent Education Evaluation (IEE)</vt:lpstr>
      <vt:lpstr>Success</vt:lpstr>
      <vt:lpstr>Tips For Working With  Your Child’s School (1 of 2) </vt:lpstr>
      <vt:lpstr>Tips For Working With  Your Child’s School (2 of 2)</vt:lpstr>
      <vt:lpstr>Strategies</vt:lpstr>
      <vt:lpstr>Some Options to Try at the School Level</vt:lpstr>
      <vt:lpstr>Understanding The  Chain Of Command (1 of 2) </vt:lpstr>
      <vt:lpstr>Understanding The  Chain Of Command (2 of 2)</vt:lpstr>
      <vt:lpstr>For Middle and High School Transition</vt:lpstr>
      <vt:lpstr>Resolving Transition IEP Disputes</vt:lpstr>
      <vt:lpstr>Myths to Watch Out For:</vt:lpstr>
      <vt:lpstr>Correct Information</vt:lpstr>
      <vt:lpstr>Client Assistance Program (CAP) 1 of 2</vt:lpstr>
      <vt:lpstr>Client Assistance Program (CAP) 2 of 2</vt:lpstr>
      <vt:lpstr>Correct Information (1 of 2)</vt:lpstr>
      <vt:lpstr>Correct Information (2 of 2)</vt:lpstr>
      <vt:lpstr>What Is Supported Decision Making?</vt:lpstr>
      <vt:lpstr>Conflict Resolution </vt:lpstr>
      <vt:lpstr>Facilitated IEP Meetings</vt:lpstr>
      <vt:lpstr>State Complaint </vt:lpstr>
      <vt:lpstr>Mediation </vt:lpstr>
      <vt:lpstr>Request for Mediation </vt:lpstr>
      <vt:lpstr>Due Process (1 of 2) </vt:lpstr>
      <vt:lpstr>Due Process (2 of 2) </vt:lpstr>
      <vt:lpstr>Questions?</vt:lpstr>
      <vt:lpstr>Disability Rights Florida (800) 342-0823 TDD (800) 346-4127 FAX (850) 488-8640  www.DisabilityRightsFlorida.org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Expectations – Exploring How Expectations Influence Successful Transition to Higher Education and Employment After High School</dc:title>
  <dc:creator>Wendy Vance</dc:creator>
  <cp:lastModifiedBy>Keith Casebonne</cp:lastModifiedBy>
  <cp:revision>96</cp:revision>
  <dcterms:created xsi:type="dcterms:W3CDTF">2021-05-06T19:37:38Z</dcterms:created>
  <dcterms:modified xsi:type="dcterms:W3CDTF">2022-05-16T15:28:32Z</dcterms:modified>
</cp:coreProperties>
</file>